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Nunito"/>
      <p:regular r:id="rId41"/>
      <p:bold r:id="rId42"/>
      <p:italic r:id="rId43"/>
      <p:boldItalic r:id="rId44"/>
    </p:embeddedFont>
    <p:embeddedFont>
      <p:font typeface="Lato"/>
      <p:regular r:id="rId45"/>
      <p:bold r:id="rId46"/>
      <p:italic r:id="rId47"/>
      <p:boldItalic r:id="rId48"/>
    </p:embeddedFont>
    <p:embeddedFont>
      <p:font typeface="Lato Black"/>
      <p:bold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C2F9640-5E38-4C37-A5D7-85E889F12BE1}">
  <a:tblStyle styleId="{4C2F9640-5E38-4C37-A5D7-85E889F12B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Nunito-bold.fntdata"/><Relationship Id="rId41" Type="http://schemas.openxmlformats.org/officeDocument/2006/relationships/font" Target="fonts/Nunito-regular.fntdata"/><Relationship Id="rId44" Type="http://schemas.openxmlformats.org/officeDocument/2006/relationships/font" Target="fonts/Nunito-boldItalic.fntdata"/><Relationship Id="rId43" Type="http://schemas.openxmlformats.org/officeDocument/2006/relationships/font" Target="fonts/Nunito-italic.fntdata"/><Relationship Id="rId46" Type="http://schemas.openxmlformats.org/officeDocument/2006/relationships/font" Target="fonts/Lato-bold.fntdata"/><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boldItalic.fntdata"/><Relationship Id="rId47" Type="http://schemas.openxmlformats.org/officeDocument/2006/relationships/font" Target="fonts/Lato-italic.fntdata"/><Relationship Id="rId49" Type="http://schemas.openxmlformats.org/officeDocument/2006/relationships/font" Target="fonts/LatoBlack-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LatoBlack-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Hi and welcome to our presentation! I am Xingjian, and together with Hongxuan, we are thrilled to share with you about our topic for this project: Customer Analysis on Olist E-Commerce Data.</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ee0684b34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6ee0684b34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For EDA, we first examined the geolocation distribution of customer orders, and concluded that the right central region has the highest number of orders, reflecting a high concentration of purchasing power.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Let’s look at the </a:t>
            </a:r>
            <a:r>
              <a:rPr lang="en">
                <a:solidFill>
                  <a:schemeClr val="dk1"/>
                </a:solidFill>
              </a:rPr>
              <a:t>geolocation </a:t>
            </a:r>
            <a:r>
              <a:rPr lang="en"/>
              <a:t>distribution of orders. From the map, we can see that São Paulo(</a:t>
            </a:r>
            <a:r>
              <a:rPr lang="en"/>
              <a:t>圣保罗</a:t>
            </a:r>
            <a:r>
              <a:rPr lang="en"/>
              <a:t>)</a:t>
            </a:r>
            <a:r>
              <a:rPr lang="en"/>
              <a:t>which is right centrol are of </a:t>
            </a:r>
            <a:r>
              <a:rPr lang="en">
                <a:solidFill>
                  <a:schemeClr val="dk1"/>
                </a:solidFill>
              </a:rPr>
              <a:t>Brazil, has the highest number of orders. Since São Paulo is the most populous and wealthiest state in Brazil.</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From above we can see that São Paulo state has the highest number of orders. São Paulo is the most populous and wealthiest state in Brazil, whose GDP accounts for approximately one-third of Brazil's total, reflecting a high concentration of purchasing power. Several actionable insights are:  </a:t>
            </a:r>
            <a:endParaRPr/>
          </a:p>
          <a:p>
            <a:pPr indent="0" lvl="0" marL="0" rtl="0" algn="l">
              <a:spcBef>
                <a:spcPts val="0"/>
              </a:spcBef>
              <a:spcAft>
                <a:spcPts val="0"/>
              </a:spcAft>
              <a:buClr>
                <a:schemeClr val="dk1"/>
              </a:buClr>
              <a:buSzPts val="1100"/>
              <a:buFont typeface="Arial"/>
              <a:buNone/>
            </a:pPr>
            <a:r>
              <a:rPr lang="en"/>
              <a:t>* Olist can focus on strengthening partnerships with local logistics providers within São Paulo to enhance delivery efficiency and service quality.  </a:t>
            </a:r>
            <a:endParaRPr/>
          </a:p>
          <a:p>
            <a:pPr indent="0" lvl="0" marL="0" rtl="0" algn="l">
              <a:spcBef>
                <a:spcPts val="0"/>
              </a:spcBef>
              <a:spcAft>
                <a:spcPts val="0"/>
              </a:spcAft>
              <a:buClr>
                <a:schemeClr val="dk1"/>
              </a:buClr>
              <a:buSzPts val="1100"/>
              <a:buFont typeface="Arial"/>
              <a:buNone/>
            </a:pPr>
            <a:r>
              <a:rPr lang="en"/>
              <a:t>* Olist can analyze purchasing patterns within São Paulo to offer personalized recommendations, promotions, and products that cater to the local market's preferences.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6ee0684b34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6ee0684b34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GMV can be a clear indicator of platform's health and growth. We conducted year-over-year analysis of the monthly GMV trend, and concluded a rapid development of Olist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also curious about GMV is the total value of merchandise sold over a certain time period through the platform.  To ensure the effectiveness, We will be focusing on data between Jan - August for year 2017&amp;2018.</a:t>
            </a:r>
            <a:r>
              <a:rPr lang="en"/>
              <a:t>we observed that</a:t>
            </a:r>
            <a:r>
              <a:rPr lang="en"/>
              <a:t> the GMV of Olist in 2018 was 138% higher than 2017, with each month showing a year-over-year growth.</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presenting a picture of robust and accelerating growth during this period. This substantial increase in GMV suggests putting a stronger focus on customer acquisition, platform technology improvements, and a potential of market expansion.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We also curious about GMV is the total value of merchandise sold over a certain time period through the platform. For a marketplace like Olist, which connects sellers and buyers, GMV can be a clear indicator of the platform's health and growth.  Let’s see the GMV trend by different payment methods. From the graph shows, the most order contributed by credit card payment. we found out that the GMV after 08/2018 is only composed of 'Voucher' payments, which is pretty weird.  To ensure the effectiveness, We will be focusing on data between Jan - August for year 2017&amp;2018</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ce582364b9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ce582364b9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Then it comes to statistical analysis for customer purchase preference.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6ee0684b34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6ee0684b34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will be first focusing on the correlation between the number of purchasing orders and the time factors, the time of day and day of week, respectively.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6ee0684b34_2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6ee0684b34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At first, we want to implement ANOVA. So we checked the normality assumption by QQ plot, which indicates skewness.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first we want to analyze with ANOVA. So we check the normality assumption by QQ plot. QQ-plot indicates that the number of orders for each of the 4 levels of time period are all not normally distributed. That is particularly because of data sparsity: 97% of the customers only purchased once on Olist platform, resulting in many 0's in order_daybytime.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6ee0684b34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6ee0684b34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 that BOXCOX transformation does not work here because of data sparsity. So we turned to a non-</a:t>
            </a:r>
            <a:r>
              <a:rPr b="1" lang="en">
                <a:solidFill>
                  <a:schemeClr val="dk1"/>
                </a:solidFill>
              </a:rPr>
              <a:t>parametric</a:t>
            </a:r>
            <a:r>
              <a:rPr lang="en">
                <a:solidFill>
                  <a:schemeClr val="dk1"/>
                </a:solidFill>
              </a:rPr>
              <a:t> method called Kruskal-Wallis Hypothesis testing, which eliminates the need of normality. And the p-values indicate a significant correlation.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Therefore, we turned to non-parametric testing methods </a:t>
            </a:r>
            <a:r>
              <a:rPr lang="en"/>
              <a:t> Kruskal-Wallis H test don’t need too much assumption</a:t>
            </a:r>
            <a:r>
              <a:rPr lang="en">
                <a:solidFill>
                  <a:schemeClr val="dk1"/>
                </a:solidFill>
              </a:rPr>
              <a:t>, we got that there is a statistically significant difference in at least one level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that the data comes from a specific distribution, and does not require the numerical value of the data to be normally distributed or homoscedasticity, since it assesses the difference between levels based on the median of data.  </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The Kruskal-Wallis H test only requires two assumptions: data of different level are independent, and data is ordinal.  </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Null Hypothesis (H0): The population medians of all 4 levels are equal. This means there is no statistically significant difference across the different levels.  </a:t>
            </a:r>
            <a:endParaRPr/>
          </a:p>
          <a:p>
            <a:pPr indent="0" lvl="0" marL="0" rtl="0" algn="l">
              <a:spcBef>
                <a:spcPts val="0"/>
              </a:spcBef>
              <a:spcAft>
                <a:spcPts val="0"/>
              </a:spcAft>
              <a:buClr>
                <a:schemeClr val="dk1"/>
              </a:buClr>
              <a:buSzPts val="1100"/>
              <a:buFont typeface="Arial"/>
              <a:buNone/>
            </a:pPr>
            <a:r>
              <a:rPr lang="en"/>
              <a:t>Alternative Hypothesis (Ha): At least one level's population median is different from the others. This suggests that there is a statistically significant difference in at least one level when compared to the others.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utilized the kruskal method from scipy.stats to conduct Kruskal-Wallis H test, where we used significance level = 0.05 to compare with the p-value.</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ce582364b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ce582364b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mosaic and stacked bar plots below illustrate how customer purchasing preferences vary across different time dimensions, with afternoons and weekdays preferred the most, which can enable targeted suggestions for platform maintenance and resource allocation.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examined the customer’s purchase preference based on time of day and day of week, and tested the correlation of these two time-factors.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Results show that both of the time of day and day of week are significant on customer’s purchase preference, and there is a correlation between time of day and day of week in terms of customer purchase preference.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Specifically, customers generally prefer to purchase in the afternoons and mornings compared with dawns, prefer to purchase on weekdays compared with weekends.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e582364b9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e582364b9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Next, we compared customer purchasing preference in payment methods. Same, we checked ANOVA assumptions and detected non-normality, then applied box-cox transformation but failed, and finally turned to the non-parametric test. Results showed significant difference of customer purchasing preference across payment methods.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For Payment method, we check ANOVA assumption first,but data is not normily distributed. Then we use BOX-COX transformation,but still not works for ANOVA. Then we use Kruskal-Wsllis Hypothesis test and t</a:t>
            </a:r>
            <a:r>
              <a:rPr lang="en" sz="1300">
                <a:solidFill>
                  <a:srgbClr val="233A44"/>
                </a:solidFill>
                <a:latin typeface="Calibri"/>
                <a:ea typeface="Calibri"/>
                <a:cs typeface="Calibri"/>
                <a:sym typeface="Calibri"/>
              </a:rPr>
              <a:t>he difference of customer RFM between 4 payment methods are significant.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Kruskal-Wsllis Hypothesis test shows t</a:t>
            </a:r>
            <a:r>
              <a:rPr lang="en" sz="1300">
                <a:solidFill>
                  <a:srgbClr val="233A44"/>
                </a:solidFill>
                <a:latin typeface="Calibri"/>
                <a:ea typeface="Calibri"/>
                <a:cs typeface="Calibri"/>
                <a:sym typeface="Calibri"/>
              </a:rPr>
              <a:t>he difference of customer RFM between 4 payment methods are significant.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e582364b9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e582364b9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Kruskal-Wallis Hypothesis test shows t</a:t>
            </a:r>
            <a:r>
              <a:rPr lang="en" sz="1300">
                <a:solidFill>
                  <a:srgbClr val="233A44"/>
                </a:solidFill>
                <a:latin typeface="Calibri"/>
                <a:ea typeface="Calibri"/>
                <a:cs typeface="Calibri"/>
                <a:sym typeface="Calibri"/>
              </a:rPr>
              <a:t>he difference of customer RFM between 4 payment methods are significant..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ce582364b9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ce582364b9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rgbClr val="242424"/>
                </a:solidFill>
                <a:highlight>
                  <a:srgbClr val="FFFFFF"/>
                </a:highlight>
                <a:latin typeface="Georgia"/>
                <a:ea typeface="Georgia"/>
                <a:cs typeface="Georgia"/>
                <a:sym typeface="Georgia"/>
              </a:rPr>
              <a:t>For customer segmentation, we first implemented RFM modeling to profile customers.</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rPr lang="en" sz="1500">
                <a:solidFill>
                  <a:srgbClr val="242424"/>
                </a:solidFill>
                <a:highlight>
                  <a:srgbClr val="FFFFFF"/>
                </a:highlight>
                <a:latin typeface="Georgia"/>
                <a:ea typeface="Georgia"/>
                <a:cs typeface="Georgia"/>
                <a:sym typeface="Georgia"/>
              </a:rPr>
              <a:t>Customers who use olist platform have different needs and they have their own different profile. Therefore, we next step is do customer segmentation by RFM.</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1500">
              <a:solidFill>
                <a:schemeClr val="dk1"/>
              </a:solidFill>
              <a:highlight>
                <a:srgbClr val="E8F3E8"/>
              </a:highlight>
              <a:latin typeface="Georgia"/>
              <a:ea typeface="Georgia"/>
              <a:cs typeface="Georgia"/>
              <a:sym typeface="Georgia"/>
            </a:endParaRPr>
          </a:p>
          <a:p>
            <a:pPr indent="0" lvl="0" marL="0" rtl="0" algn="l">
              <a:spcBef>
                <a:spcPts val="0"/>
              </a:spcBef>
              <a:spcAft>
                <a:spcPts val="0"/>
              </a:spcAft>
              <a:buNone/>
            </a:pPr>
            <a:r>
              <a:t/>
            </a:r>
            <a:endParaRPr b="1" sz="1500">
              <a:solidFill>
                <a:schemeClr val="dk1"/>
              </a:solidFill>
              <a:highlight>
                <a:srgbClr val="E8F3E8"/>
              </a:highlight>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359138320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359138320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So Olist is a Brazilian e-commerce platform that connects small businesses to customers across Brazil. The primary objective of our project is to conduct a comprehensive customer analysis into the customer behavior patterns from the online transactional data, so as to derive actionable insights via customer segmentation, thereby enhancing customer experience and fostering sustainable growth.</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e582364b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e582364b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applied k-means with 3 clusters on Recency, Frequency and Monetary respectively, reordered clusters from bad to good,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Recency is the number of inactive days for each customer, we will apply K-means* clustering to assign customers a recency score.</a:t>
            </a:r>
            <a:r>
              <a:rPr lang="en" sz="1500">
                <a:solidFill>
                  <a:srgbClr val="242424"/>
                </a:solidFill>
                <a:latin typeface="Georgia"/>
                <a:ea typeface="Georgia"/>
                <a:cs typeface="Georgia"/>
                <a:sym typeface="Georgia"/>
              </a:rPr>
              <a:t> </a:t>
            </a:r>
            <a:r>
              <a:rPr lang="en" sz="1500">
                <a:solidFill>
                  <a:srgbClr val="242424"/>
                </a:solidFill>
                <a:highlight>
                  <a:srgbClr val="FFFFFF"/>
                </a:highlight>
                <a:latin typeface="Georgia"/>
                <a:ea typeface="Georgia"/>
                <a:cs typeface="Georgia"/>
                <a:sym typeface="Georgia"/>
              </a:rPr>
              <a:t>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rPr lang="en" sz="1500">
                <a:solidFill>
                  <a:srgbClr val="242424"/>
                </a:solidFill>
                <a:highlight>
                  <a:srgbClr val="FFFFFF"/>
                </a:highlight>
                <a:latin typeface="Georgia"/>
                <a:ea typeface="Georgia"/>
                <a:cs typeface="Georgia"/>
                <a:sym typeface="Georgia"/>
              </a:rPr>
              <a:t>Cluster 2 covers most recent customers whereas 0 has the most inactive ones.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ce4f398c2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ce4f398c2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And then calculated the overall scores ranging from 0 to 6</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we add up the RFM score, and get overall score.</a:t>
            </a:r>
            <a:endParaRPr/>
          </a:p>
          <a:p>
            <a:pPr indent="0" lvl="0" marL="0" rtl="0" algn="l">
              <a:spcBef>
                <a:spcPts val="0"/>
              </a:spcBef>
              <a:spcAft>
                <a:spcPts val="0"/>
              </a:spcAft>
              <a:buNone/>
            </a:pPr>
            <a:r>
              <a:rPr lang="en"/>
              <a:t>To keep</a:t>
            </a:r>
            <a:r>
              <a:rPr lang="en"/>
              <a:t> consistency across the dataset and better </a:t>
            </a:r>
            <a:r>
              <a:rPr lang="en"/>
              <a:t>visualization</a:t>
            </a:r>
            <a:r>
              <a:rPr lang="en"/>
              <a:t> of next </a:t>
            </a:r>
            <a:r>
              <a:rPr lang="en"/>
              <a:t>step</a:t>
            </a:r>
            <a:r>
              <a:rPr lang="en"/>
              <a:t>, we use MinMaxScaled() function to narrow down the range from 0 to 1.</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ce4f398c2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ce4f398c2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From the radar plot, we grouped customers into 6 segments,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is MinMax-scaled Radar plot, and we re-group it by their feature.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ce582364b9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ce582364b9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And generated profile for each group based on descriptive statistics of RFM.</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ce4f398c2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ce4f398c2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that for each group of customers, Olist can provide targeted strategies for more effective marketing.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ce582364b9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ce582364b9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Following RFM Modeling, we conducted a further general segmentation based on all features, instead of only focusing on the RFM features.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6f18a65734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6f18a65734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Before clustering, we processed the features for better performance. Firstly, we applied log transformation on the skewed features to mitigate the negative impact on distance-based measurements.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6f18a65734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6f18a65734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And after transformation, we standardized all continuous features to normalize the scales </a:t>
            </a:r>
            <a:r>
              <a:rPr lang="en" sz="1200">
                <a:solidFill>
                  <a:schemeClr val="dk1"/>
                </a:solidFill>
                <a:latin typeface="Times New Roman"/>
                <a:ea typeface="Times New Roman"/>
                <a:cs typeface="Times New Roman"/>
                <a:sym typeface="Times New Roman"/>
              </a:rPr>
              <a:t>before we jump to clustering.</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6f18a6573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6f18a6573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Then, we employed dimension reduction using PCA to filter noises and reduce computational costs, and we extracted the first 3 principal components based on the total variance explained.</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6f18a6573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6f18a65734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Then it comes to clustering. We tried Kmeans first, selecting the number of clusters by considering both the silhouette and the elbow method, and determined a k as 3.</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6ee0684b34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6ee0684b34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In analyzing the customer data, our goal is divided into mainly three aspects: first, customer and platform EDA; second, statistical analysis on customer purchase preference; and finally, rfm modeling and customer segmentation using clustering methods.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ce552937b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ce552937b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also tried for DBSCAN, which is a popular clustering algorithm that can effectively handle noises and outliers. We tuned the hyperparameters, but it turned out the clusters are pretty imbalanced compared with kmeans.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6f18a65734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6f18a65734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Therefore, we utilized kmeans to group the customers into 3 clusters, which is shown on the radar plot.</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6f18a65734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6f18a65734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And the 3 clusters are profiled as the following based on the descriptive statistics across all dimensions</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6f18a6573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6f18a6573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Based on that, we proposed tailored marketing strategies for each group: For group 1, the focus should be on enhancing relationship marketing . For group 2, it’s advisable to offer targeted promotions, as well as enhancing the customer support to improve their experience. For group 3, win-back emails for re-engagement would be helpful to lure them back.</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ce552937b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ce552937b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So that’s all for our presentation. The team contributions are shown below, and thanks again for your listening</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6ee0684b34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6ee0684b34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So here is the catalog. We’ll start with a brief introduction to our data before we dive into the statistical and machine learning parts.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ee0684b34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6ee0684b34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The data was obtained from Kaggle provided by Olist, which is divided into multiple datasets connected by foreign keys. And the data schema is shown here.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6f18a6573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6f18a6573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From this, we selected the datasets and variables related to customer purchasing behaviors for subsequent analysis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f18a6573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6f18a6573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inspected missing values, duplicates and weird patterns that need to be addressed skillfully subsequently.</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f18a6573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6f18a6573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dk1"/>
                </a:solidFill>
                <a:latin typeface="Times New Roman"/>
                <a:ea typeface="Times New Roman"/>
                <a:cs typeface="Times New Roman"/>
                <a:sym typeface="Times New Roman"/>
              </a:rPr>
              <a:t>For feature engineering, we first processed the customer geolocation features and time series features for order purchase, and merged datasets to a whole.</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6f18a6573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6f18a6573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Then we extracted useful features from the raw transactional data: the RFM, review features, payment method features and product purchasing features, which enables subsequent analysis on customer segmentation.</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24" name="Shape 124"/>
        <p:cNvGrpSpPr/>
        <p:nvPr/>
      </p:nvGrpSpPr>
      <p:grpSpPr>
        <a:xfrm>
          <a:off x="0" y="0"/>
          <a:ext cx="0" cy="0"/>
          <a:chOff x="0" y="0"/>
          <a:chExt cx="0" cy="0"/>
        </a:xfrm>
      </p:grpSpPr>
      <p:sp>
        <p:nvSpPr>
          <p:cNvPr id="125" name="Google Shape;125;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6" name="Google Shape;126;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7" name="Google Shape;127;p13"/>
          <p:cNvSpPr txBox="1"/>
          <p:nvPr>
            <p:ph idx="12" type="sldNum"/>
          </p:nvPr>
        </p:nvSpPr>
        <p:spPr>
          <a:xfrm>
            <a:off x="7086475" y="4936797"/>
            <a:ext cx="2057400" cy="206700"/>
          </a:xfrm>
          <a:prstGeom prst="rect">
            <a:avLst/>
          </a:prstGeom>
          <a:noFill/>
          <a:ln>
            <a:noFill/>
          </a:ln>
        </p:spPr>
        <p:txBody>
          <a:bodyPr anchorCtr="0" anchor="ctr" bIns="34275" lIns="68575" spcFirstLastPara="1" rIns="68575" wrap="square" tIns="34275">
            <a:normAutofit lnSpcReduction="20000"/>
          </a:bodyPr>
          <a:lstStyle>
            <a:lvl1pPr indent="0" lvl="0" marL="0" marR="0" rtl="0" algn="r">
              <a:spcBef>
                <a:spcPts val="0"/>
              </a:spcBef>
              <a:buNone/>
              <a:defRPr b="0" i="0" sz="1100" u="none" cap="none" strike="noStrike">
                <a:solidFill>
                  <a:schemeClr val="lt1"/>
                </a:solidFill>
                <a:latin typeface="Calibri"/>
                <a:ea typeface="Calibri"/>
                <a:cs typeface="Calibri"/>
                <a:sym typeface="Calibri"/>
              </a:defRPr>
            </a:lvl1pPr>
            <a:lvl2pPr indent="0" lvl="1" marL="0" marR="0" rtl="0" algn="r">
              <a:spcBef>
                <a:spcPts val="0"/>
              </a:spcBef>
              <a:buNone/>
              <a:defRPr b="0" i="0" sz="1100" u="none" cap="none" strike="noStrike">
                <a:solidFill>
                  <a:schemeClr val="lt1"/>
                </a:solidFill>
                <a:latin typeface="Calibri"/>
                <a:ea typeface="Calibri"/>
                <a:cs typeface="Calibri"/>
                <a:sym typeface="Calibri"/>
              </a:defRPr>
            </a:lvl2pPr>
            <a:lvl3pPr indent="0" lvl="2" marL="0" marR="0" rtl="0" algn="r">
              <a:spcBef>
                <a:spcPts val="0"/>
              </a:spcBef>
              <a:buNone/>
              <a:defRPr b="0" i="0" sz="1100" u="none" cap="none" strike="noStrike">
                <a:solidFill>
                  <a:schemeClr val="lt1"/>
                </a:solidFill>
                <a:latin typeface="Calibri"/>
                <a:ea typeface="Calibri"/>
                <a:cs typeface="Calibri"/>
                <a:sym typeface="Calibri"/>
              </a:defRPr>
            </a:lvl3pPr>
            <a:lvl4pPr indent="0" lvl="3" marL="0" marR="0" rtl="0" algn="r">
              <a:spcBef>
                <a:spcPts val="0"/>
              </a:spcBef>
              <a:buNone/>
              <a:defRPr b="0" i="0" sz="1100" u="none" cap="none" strike="noStrike">
                <a:solidFill>
                  <a:schemeClr val="lt1"/>
                </a:solidFill>
                <a:latin typeface="Calibri"/>
                <a:ea typeface="Calibri"/>
                <a:cs typeface="Calibri"/>
                <a:sym typeface="Calibri"/>
              </a:defRPr>
            </a:lvl4pPr>
            <a:lvl5pPr indent="0" lvl="4" marL="0" marR="0" rtl="0" algn="r">
              <a:spcBef>
                <a:spcPts val="0"/>
              </a:spcBef>
              <a:buNone/>
              <a:defRPr b="0" i="0" sz="1100" u="none" cap="none" strike="noStrike">
                <a:solidFill>
                  <a:schemeClr val="lt1"/>
                </a:solidFill>
                <a:latin typeface="Calibri"/>
                <a:ea typeface="Calibri"/>
                <a:cs typeface="Calibri"/>
                <a:sym typeface="Calibri"/>
              </a:defRPr>
            </a:lvl5pPr>
            <a:lvl6pPr indent="0" lvl="5" marL="0" marR="0" rtl="0" algn="r">
              <a:spcBef>
                <a:spcPts val="0"/>
              </a:spcBef>
              <a:buNone/>
              <a:defRPr b="0" i="0" sz="1100" u="none" cap="none" strike="noStrike">
                <a:solidFill>
                  <a:schemeClr val="lt1"/>
                </a:solidFill>
                <a:latin typeface="Calibri"/>
                <a:ea typeface="Calibri"/>
                <a:cs typeface="Calibri"/>
                <a:sym typeface="Calibri"/>
              </a:defRPr>
            </a:lvl6pPr>
            <a:lvl7pPr indent="0" lvl="6" marL="0" marR="0" rtl="0" algn="r">
              <a:spcBef>
                <a:spcPts val="0"/>
              </a:spcBef>
              <a:buNone/>
              <a:defRPr b="0" i="0" sz="1100" u="none" cap="none" strike="noStrike">
                <a:solidFill>
                  <a:schemeClr val="lt1"/>
                </a:solidFill>
                <a:latin typeface="Calibri"/>
                <a:ea typeface="Calibri"/>
                <a:cs typeface="Calibri"/>
                <a:sym typeface="Calibri"/>
              </a:defRPr>
            </a:lvl7pPr>
            <a:lvl8pPr indent="0" lvl="7" marL="0" marR="0" rtl="0" algn="r">
              <a:spcBef>
                <a:spcPts val="0"/>
              </a:spcBef>
              <a:buNone/>
              <a:defRPr b="0" i="0" sz="1100" u="none" cap="none" strike="noStrike">
                <a:solidFill>
                  <a:schemeClr val="lt1"/>
                </a:solidFill>
                <a:latin typeface="Calibri"/>
                <a:ea typeface="Calibri"/>
                <a:cs typeface="Calibri"/>
                <a:sym typeface="Calibri"/>
              </a:defRPr>
            </a:lvl8pPr>
            <a:lvl9pPr indent="0" lvl="8" marL="0" marR="0" rtl="0" algn="r">
              <a:spcBef>
                <a:spcPts val="0"/>
              </a:spcBef>
              <a:buNone/>
              <a:defRPr b="0" i="0" sz="11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13"/>
          <p:cNvSpPr txBox="1"/>
          <p:nvPr>
            <p:ph idx="2" type="title"/>
          </p:nvPr>
        </p:nvSpPr>
        <p:spPr>
          <a:xfrm>
            <a:off x="2512225" y="4955550"/>
            <a:ext cx="5932800" cy="1881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1E4E79"/>
              </a:buClr>
              <a:buSzPts val="1000"/>
              <a:buNone/>
              <a:defRPr sz="1000">
                <a:solidFill>
                  <a:srgbClr val="1E4E79"/>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9" name="Shape 129"/>
        <p:cNvGrpSpPr/>
        <p:nvPr/>
      </p:nvGrpSpPr>
      <p:grpSpPr>
        <a:xfrm>
          <a:off x="0" y="0"/>
          <a:ext cx="0" cy="0"/>
          <a:chOff x="0" y="0"/>
          <a:chExt cx="0" cy="0"/>
        </a:xfrm>
      </p:grpSpPr>
      <p:sp>
        <p:nvSpPr>
          <p:cNvPr id="130" name="Google Shape;130;p14"/>
          <p:cNvSpPr txBox="1"/>
          <p:nvPr>
            <p:ph type="title"/>
          </p:nvPr>
        </p:nvSpPr>
        <p:spPr>
          <a:xfrm>
            <a:off x="628650" y="273844"/>
            <a:ext cx="7886700" cy="994200"/>
          </a:xfrm>
          <a:prstGeom prst="rect">
            <a:avLst/>
          </a:prstGeom>
          <a:noFill/>
          <a:ln>
            <a:noFill/>
          </a:ln>
        </p:spPr>
        <p:txBody>
          <a:bodyPr anchorCtr="0" anchor="ctr" bIns="91425" lIns="91425" spcFirstLastPara="1" rIns="91425" wrap="square" tIns="91425">
            <a:normAutofit/>
          </a:bodyPr>
          <a:lstStyle>
            <a:lvl1pPr indent="0" lvl="0" marL="0" marR="0" rtl="0" algn="l">
              <a:lnSpc>
                <a:spcPct val="90000"/>
              </a:lnSpc>
              <a:spcBef>
                <a:spcPts val="0"/>
              </a:spcBef>
              <a:spcAft>
                <a:spcPts val="0"/>
              </a:spcAft>
              <a:buClr>
                <a:schemeClr val="dk1"/>
              </a:buClr>
              <a:buSzPts val="2800"/>
              <a:buFont typeface="Calibri"/>
              <a:buNone/>
              <a:defRPr b="0" i="0" sz="3300" u="none" cap="none" strike="noStrike">
                <a:solidFill>
                  <a:schemeClr val="dk1"/>
                </a:solidFill>
                <a:latin typeface="Calibri"/>
                <a:ea typeface="Calibri"/>
                <a:cs typeface="Calibri"/>
                <a:sym typeface="Calibri"/>
              </a:defRPr>
            </a:lvl1pPr>
            <a:lvl2pPr indent="0" lvl="1" rtl="0">
              <a:spcBef>
                <a:spcPts val="0"/>
              </a:spcBef>
              <a:spcAft>
                <a:spcPts val="0"/>
              </a:spcAft>
              <a:buSzPts val="2800"/>
              <a:buNone/>
              <a:defRPr sz="1400"/>
            </a:lvl2pPr>
            <a:lvl3pPr indent="0" lvl="2" rtl="0">
              <a:spcBef>
                <a:spcPts val="0"/>
              </a:spcBef>
              <a:spcAft>
                <a:spcPts val="0"/>
              </a:spcAft>
              <a:buSzPts val="2800"/>
              <a:buNone/>
              <a:defRPr sz="1400"/>
            </a:lvl3pPr>
            <a:lvl4pPr indent="0" lvl="3" rtl="0">
              <a:spcBef>
                <a:spcPts val="0"/>
              </a:spcBef>
              <a:spcAft>
                <a:spcPts val="0"/>
              </a:spcAft>
              <a:buSzPts val="2800"/>
              <a:buNone/>
              <a:defRPr sz="1400"/>
            </a:lvl4pPr>
            <a:lvl5pPr indent="0" lvl="4" rtl="0">
              <a:spcBef>
                <a:spcPts val="0"/>
              </a:spcBef>
              <a:spcAft>
                <a:spcPts val="0"/>
              </a:spcAft>
              <a:buSzPts val="2800"/>
              <a:buNone/>
              <a:defRPr sz="1400"/>
            </a:lvl5pPr>
            <a:lvl6pPr indent="0" lvl="5" rtl="0">
              <a:spcBef>
                <a:spcPts val="0"/>
              </a:spcBef>
              <a:spcAft>
                <a:spcPts val="0"/>
              </a:spcAft>
              <a:buSzPts val="2800"/>
              <a:buNone/>
              <a:defRPr sz="1400"/>
            </a:lvl6pPr>
            <a:lvl7pPr indent="0" lvl="6" rtl="0">
              <a:spcBef>
                <a:spcPts val="0"/>
              </a:spcBef>
              <a:spcAft>
                <a:spcPts val="0"/>
              </a:spcAft>
              <a:buSzPts val="2800"/>
              <a:buNone/>
              <a:defRPr sz="1400"/>
            </a:lvl7pPr>
            <a:lvl8pPr indent="0" lvl="7" rtl="0">
              <a:spcBef>
                <a:spcPts val="0"/>
              </a:spcBef>
              <a:spcAft>
                <a:spcPts val="0"/>
              </a:spcAft>
              <a:buSzPts val="2800"/>
              <a:buNone/>
              <a:defRPr sz="1400"/>
            </a:lvl8pPr>
            <a:lvl9pPr indent="0" lvl="8" rtl="0">
              <a:spcBef>
                <a:spcPts val="0"/>
              </a:spcBef>
              <a:spcAft>
                <a:spcPts val="0"/>
              </a:spcAft>
              <a:buSzPts val="2800"/>
              <a:buNone/>
              <a:defRPr sz="1400"/>
            </a:lvl9pPr>
          </a:lstStyle>
          <a:p/>
        </p:txBody>
      </p:sp>
      <p:sp>
        <p:nvSpPr>
          <p:cNvPr id="131" name="Google Shape;131;p14"/>
          <p:cNvSpPr txBox="1"/>
          <p:nvPr>
            <p:ph idx="1" type="body"/>
          </p:nvPr>
        </p:nvSpPr>
        <p:spPr>
          <a:xfrm>
            <a:off x="628650" y="1369219"/>
            <a:ext cx="7886700" cy="3263400"/>
          </a:xfrm>
          <a:prstGeom prst="rect">
            <a:avLst/>
          </a:prstGeom>
          <a:noFill/>
          <a:ln>
            <a:noFill/>
          </a:ln>
        </p:spPr>
        <p:txBody>
          <a:bodyPr anchorCtr="0" anchor="t" bIns="91425" lIns="91425" spcFirstLastPara="1" rIns="91425" wrap="square" tIns="9142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1200"/>
              </a:spcBef>
              <a:spcAft>
                <a:spcPts val="0"/>
              </a:spcAft>
              <a:buClr>
                <a:schemeClr val="dk1"/>
              </a:buClr>
              <a:buSzPts val="1800"/>
              <a:buFont typeface="Arial"/>
              <a:buChar char="•"/>
              <a:defRPr b="0" i="1"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12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12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12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12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12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1200"/>
              </a:spcBef>
              <a:spcAft>
                <a:spcPts val="120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32" name="Google Shape;132;p14"/>
          <p:cNvSpPr txBox="1"/>
          <p:nvPr/>
        </p:nvSpPr>
        <p:spPr>
          <a:xfrm>
            <a:off x="2499710" y="4936788"/>
            <a:ext cx="5701200" cy="20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rgbClr val="1E4E79"/>
              </a:solidFill>
            </a:endParaRPr>
          </a:p>
        </p:txBody>
      </p:sp>
      <p:sp>
        <p:nvSpPr>
          <p:cNvPr id="133" name="Google Shape;133;p14"/>
          <p:cNvSpPr txBox="1"/>
          <p:nvPr>
            <p:ph idx="12" type="sldNum"/>
          </p:nvPr>
        </p:nvSpPr>
        <p:spPr>
          <a:xfrm>
            <a:off x="7086475" y="4936797"/>
            <a:ext cx="2057400" cy="206700"/>
          </a:xfrm>
          <a:prstGeom prst="rect">
            <a:avLst/>
          </a:prstGeom>
          <a:noFill/>
          <a:ln>
            <a:noFill/>
          </a:ln>
        </p:spPr>
        <p:txBody>
          <a:bodyPr anchorCtr="0" anchor="ctr" bIns="34275" lIns="68575" spcFirstLastPara="1" rIns="68575" wrap="square" tIns="34275">
            <a:normAutofit lnSpcReduction="20000"/>
          </a:bodyPr>
          <a:lstStyle>
            <a:lvl1pPr indent="0" lvl="0" marL="0" marR="0" rtl="0" algn="r">
              <a:spcBef>
                <a:spcPts val="0"/>
              </a:spcBef>
              <a:buNone/>
              <a:defRPr b="0" i="0" sz="1100" u="none" cap="none" strike="noStrike">
                <a:solidFill>
                  <a:schemeClr val="lt1"/>
                </a:solidFill>
                <a:latin typeface="Calibri"/>
                <a:ea typeface="Calibri"/>
                <a:cs typeface="Calibri"/>
                <a:sym typeface="Calibri"/>
              </a:defRPr>
            </a:lvl1pPr>
            <a:lvl2pPr indent="0" lvl="1" marL="0" marR="0" rtl="0" algn="r">
              <a:spcBef>
                <a:spcPts val="0"/>
              </a:spcBef>
              <a:buNone/>
              <a:defRPr b="0" i="0" sz="1100" u="none" cap="none" strike="noStrike">
                <a:solidFill>
                  <a:schemeClr val="lt1"/>
                </a:solidFill>
                <a:latin typeface="Calibri"/>
                <a:ea typeface="Calibri"/>
                <a:cs typeface="Calibri"/>
                <a:sym typeface="Calibri"/>
              </a:defRPr>
            </a:lvl2pPr>
            <a:lvl3pPr indent="0" lvl="2" marL="0" marR="0" rtl="0" algn="r">
              <a:spcBef>
                <a:spcPts val="0"/>
              </a:spcBef>
              <a:buNone/>
              <a:defRPr b="0" i="0" sz="1100" u="none" cap="none" strike="noStrike">
                <a:solidFill>
                  <a:schemeClr val="lt1"/>
                </a:solidFill>
                <a:latin typeface="Calibri"/>
                <a:ea typeface="Calibri"/>
                <a:cs typeface="Calibri"/>
                <a:sym typeface="Calibri"/>
              </a:defRPr>
            </a:lvl3pPr>
            <a:lvl4pPr indent="0" lvl="3" marL="0" marR="0" rtl="0" algn="r">
              <a:spcBef>
                <a:spcPts val="0"/>
              </a:spcBef>
              <a:buNone/>
              <a:defRPr b="0" i="0" sz="1100" u="none" cap="none" strike="noStrike">
                <a:solidFill>
                  <a:schemeClr val="lt1"/>
                </a:solidFill>
                <a:latin typeface="Calibri"/>
                <a:ea typeface="Calibri"/>
                <a:cs typeface="Calibri"/>
                <a:sym typeface="Calibri"/>
              </a:defRPr>
            </a:lvl4pPr>
            <a:lvl5pPr indent="0" lvl="4" marL="0" marR="0" rtl="0" algn="r">
              <a:spcBef>
                <a:spcPts val="0"/>
              </a:spcBef>
              <a:buNone/>
              <a:defRPr b="0" i="0" sz="1100" u="none" cap="none" strike="noStrike">
                <a:solidFill>
                  <a:schemeClr val="lt1"/>
                </a:solidFill>
                <a:latin typeface="Calibri"/>
                <a:ea typeface="Calibri"/>
                <a:cs typeface="Calibri"/>
                <a:sym typeface="Calibri"/>
              </a:defRPr>
            </a:lvl5pPr>
            <a:lvl6pPr indent="0" lvl="5" marL="0" marR="0" rtl="0" algn="r">
              <a:spcBef>
                <a:spcPts val="0"/>
              </a:spcBef>
              <a:buNone/>
              <a:defRPr b="0" i="0" sz="1100" u="none" cap="none" strike="noStrike">
                <a:solidFill>
                  <a:schemeClr val="lt1"/>
                </a:solidFill>
                <a:latin typeface="Calibri"/>
                <a:ea typeface="Calibri"/>
                <a:cs typeface="Calibri"/>
                <a:sym typeface="Calibri"/>
              </a:defRPr>
            </a:lvl6pPr>
            <a:lvl7pPr indent="0" lvl="6" marL="0" marR="0" rtl="0" algn="r">
              <a:spcBef>
                <a:spcPts val="0"/>
              </a:spcBef>
              <a:buNone/>
              <a:defRPr b="0" i="0" sz="1100" u="none" cap="none" strike="noStrike">
                <a:solidFill>
                  <a:schemeClr val="lt1"/>
                </a:solidFill>
                <a:latin typeface="Calibri"/>
                <a:ea typeface="Calibri"/>
                <a:cs typeface="Calibri"/>
                <a:sym typeface="Calibri"/>
              </a:defRPr>
            </a:lvl7pPr>
            <a:lvl8pPr indent="0" lvl="7" marL="0" marR="0" rtl="0" algn="r">
              <a:spcBef>
                <a:spcPts val="0"/>
              </a:spcBef>
              <a:buNone/>
              <a:defRPr b="0" i="0" sz="1100" u="none" cap="none" strike="noStrike">
                <a:solidFill>
                  <a:schemeClr val="lt1"/>
                </a:solidFill>
                <a:latin typeface="Calibri"/>
                <a:ea typeface="Calibri"/>
                <a:cs typeface="Calibri"/>
                <a:sym typeface="Calibri"/>
              </a:defRPr>
            </a:lvl8pPr>
            <a:lvl9pPr indent="0" lvl="8" marL="0" marR="0" rtl="0" algn="r">
              <a:spcBef>
                <a:spcPts val="0"/>
              </a:spcBef>
              <a:buNone/>
              <a:defRPr b="0" i="0" sz="11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solidFill>
                <a:srgbClr val="1E4E79"/>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4" name="Shape 134"/>
        <p:cNvGrpSpPr/>
        <p:nvPr/>
      </p:nvGrpSpPr>
      <p:grpSpPr>
        <a:xfrm>
          <a:off x="0" y="0"/>
          <a:ext cx="0" cy="0"/>
          <a:chOff x="0" y="0"/>
          <a:chExt cx="0" cy="0"/>
        </a:xfrm>
      </p:grpSpPr>
      <p:sp>
        <p:nvSpPr>
          <p:cNvPr id="135" name="Google Shape;135;p15"/>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rmAutofit/>
          </a:bodyPr>
          <a:lstStyle>
            <a:lvl1pPr indent="0" lvl="0" marL="0" marR="0" rtl="0" algn="l">
              <a:lnSpc>
                <a:spcPct val="90000"/>
              </a:lnSpc>
              <a:spcBef>
                <a:spcPts val="0"/>
              </a:spcBef>
              <a:spcAft>
                <a:spcPts val="0"/>
              </a:spcAft>
              <a:buClr>
                <a:schemeClr val="dk1"/>
              </a:buClr>
              <a:buSzPts val="2800"/>
              <a:buFont typeface="Calibri"/>
              <a:buNone/>
              <a:defRPr b="0" i="0" sz="4500" u="none" cap="none" strike="noStrike">
                <a:solidFill>
                  <a:schemeClr val="dk1"/>
                </a:solidFill>
                <a:latin typeface="Calibri"/>
                <a:ea typeface="Calibri"/>
                <a:cs typeface="Calibri"/>
                <a:sym typeface="Calibri"/>
              </a:defRPr>
            </a:lvl1pPr>
            <a:lvl2pPr indent="0" lvl="1" rtl="0">
              <a:spcBef>
                <a:spcPts val="0"/>
              </a:spcBef>
              <a:spcAft>
                <a:spcPts val="0"/>
              </a:spcAft>
              <a:buSzPts val="2800"/>
              <a:buNone/>
              <a:defRPr sz="1400"/>
            </a:lvl2pPr>
            <a:lvl3pPr indent="0" lvl="2" rtl="0">
              <a:spcBef>
                <a:spcPts val="0"/>
              </a:spcBef>
              <a:spcAft>
                <a:spcPts val="0"/>
              </a:spcAft>
              <a:buSzPts val="2800"/>
              <a:buNone/>
              <a:defRPr sz="1400"/>
            </a:lvl3pPr>
            <a:lvl4pPr indent="0" lvl="3" rtl="0">
              <a:spcBef>
                <a:spcPts val="0"/>
              </a:spcBef>
              <a:spcAft>
                <a:spcPts val="0"/>
              </a:spcAft>
              <a:buSzPts val="2800"/>
              <a:buNone/>
              <a:defRPr sz="1400"/>
            </a:lvl4pPr>
            <a:lvl5pPr indent="0" lvl="4" rtl="0">
              <a:spcBef>
                <a:spcPts val="0"/>
              </a:spcBef>
              <a:spcAft>
                <a:spcPts val="0"/>
              </a:spcAft>
              <a:buSzPts val="2800"/>
              <a:buNone/>
              <a:defRPr sz="1400"/>
            </a:lvl5pPr>
            <a:lvl6pPr indent="0" lvl="5" rtl="0">
              <a:spcBef>
                <a:spcPts val="0"/>
              </a:spcBef>
              <a:spcAft>
                <a:spcPts val="0"/>
              </a:spcAft>
              <a:buSzPts val="2800"/>
              <a:buNone/>
              <a:defRPr sz="1400"/>
            </a:lvl6pPr>
            <a:lvl7pPr indent="0" lvl="6" rtl="0">
              <a:spcBef>
                <a:spcPts val="0"/>
              </a:spcBef>
              <a:spcAft>
                <a:spcPts val="0"/>
              </a:spcAft>
              <a:buSzPts val="2800"/>
              <a:buNone/>
              <a:defRPr sz="1400"/>
            </a:lvl7pPr>
            <a:lvl8pPr indent="0" lvl="7" rtl="0">
              <a:spcBef>
                <a:spcPts val="0"/>
              </a:spcBef>
              <a:spcAft>
                <a:spcPts val="0"/>
              </a:spcAft>
              <a:buSzPts val="2800"/>
              <a:buNone/>
              <a:defRPr sz="1400"/>
            </a:lvl8pPr>
            <a:lvl9pPr indent="0" lvl="8" rtl="0">
              <a:spcBef>
                <a:spcPts val="0"/>
              </a:spcBef>
              <a:spcAft>
                <a:spcPts val="0"/>
              </a:spcAft>
              <a:buSzPts val="2800"/>
              <a:buNone/>
              <a:defRPr sz="1400"/>
            </a:lvl9pPr>
          </a:lstStyle>
          <a:p/>
        </p:txBody>
      </p:sp>
      <p:sp>
        <p:nvSpPr>
          <p:cNvPr id="136" name="Google Shape;136;p15"/>
          <p:cNvSpPr txBox="1"/>
          <p:nvPr>
            <p:ph idx="1" type="body"/>
          </p:nvPr>
        </p:nvSpPr>
        <p:spPr>
          <a:xfrm>
            <a:off x="623888" y="3442097"/>
            <a:ext cx="7886700" cy="1125000"/>
          </a:xfrm>
          <a:prstGeom prst="rect">
            <a:avLst/>
          </a:prstGeom>
          <a:noFill/>
          <a:ln>
            <a:noFill/>
          </a:ln>
        </p:spPr>
        <p:txBody>
          <a:bodyPr anchorCtr="0" anchor="t" bIns="91425" lIns="91425" spcFirstLastPara="1" rIns="91425" wrap="square" tIns="91425">
            <a:normAutofit/>
          </a:bodyPr>
          <a:lstStyle>
            <a:lvl1pPr indent="-228600" lvl="0" marL="457200" marR="0" rtl="0" algn="l">
              <a:lnSpc>
                <a:spcPct val="90000"/>
              </a:lnSpc>
              <a:spcBef>
                <a:spcPts val="800"/>
              </a:spcBef>
              <a:spcAft>
                <a:spcPts val="0"/>
              </a:spcAft>
              <a:buClr>
                <a:srgbClr val="888888"/>
              </a:buClr>
              <a:buSzPts val="1300"/>
              <a:buFont typeface="Arial"/>
              <a:buNone/>
              <a:defRPr b="0" i="0" sz="1800" u="none" cap="none" strike="noStrike">
                <a:solidFill>
                  <a:srgbClr val="888888"/>
                </a:solidFill>
                <a:latin typeface="Calibri"/>
                <a:ea typeface="Calibri"/>
                <a:cs typeface="Calibri"/>
                <a:sym typeface="Calibri"/>
              </a:defRPr>
            </a:lvl1pPr>
            <a:lvl2pPr indent="-228600" lvl="1" marL="914400" marR="0" rtl="0" algn="l">
              <a:lnSpc>
                <a:spcPct val="90000"/>
              </a:lnSpc>
              <a:spcBef>
                <a:spcPts val="1200"/>
              </a:spcBef>
              <a:spcAft>
                <a:spcPts val="0"/>
              </a:spcAft>
              <a:buClr>
                <a:srgbClr val="888888"/>
              </a:buClr>
              <a:buSzPts val="1100"/>
              <a:buFont typeface="Arial"/>
              <a:buNone/>
              <a:defRPr b="0" i="1" sz="15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1200"/>
              </a:spcBef>
              <a:spcAft>
                <a:spcPts val="0"/>
              </a:spcAft>
              <a:buClr>
                <a:srgbClr val="888888"/>
              </a:buClr>
              <a:buSzPts val="1100"/>
              <a:buFont typeface="Arial"/>
              <a:buNone/>
              <a:defRPr b="0" i="0" sz="14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1200"/>
              </a:spcBef>
              <a:spcAft>
                <a:spcPts val="0"/>
              </a:spcAft>
              <a:buClr>
                <a:srgbClr val="888888"/>
              </a:buClr>
              <a:buSzPts val="1100"/>
              <a:buFont typeface="Arial"/>
              <a:buNone/>
              <a:defRPr b="0" i="0" sz="12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1200"/>
              </a:spcBef>
              <a:spcAft>
                <a:spcPts val="0"/>
              </a:spcAft>
              <a:buClr>
                <a:srgbClr val="888888"/>
              </a:buClr>
              <a:buSzPts val="1100"/>
              <a:buFont typeface="Arial"/>
              <a:buNone/>
              <a:defRPr b="0" i="0" sz="12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1200"/>
              </a:spcBef>
              <a:spcAft>
                <a:spcPts val="0"/>
              </a:spcAft>
              <a:buClr>
                <a:srgbClr val="888888"/>
              </a:buClr>
              <a:buSzPts val="11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1200"/>
              </a:spcBef>
              <a:spcAft>
                <a:spcPts val="0"/>
              </a:spcAft>
              <a:buClr>
                <a:srgbClr val="888888"/>
              </a:buClr>
              <a:buSzPts val="11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1200"/>
              </a:spcBef>
              <a:spcAft>
                <a:spcPts val="0"/>
              </a:spcAft>
              <a:buClr>
                <a:srgbClr val="888888"/>
              </a:buClr>
              <a:buSzPts val="11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1200"/>
              </a:spcBef>
              <a:spcAft>
                <a:spcPts val="1200"/>
              </a:spcAft>
              <a:buClr>
                <a:srgbClr val="888888"/>
              </a:buClr>
              <a:buSzPts val="1100"/>
              <a:buFont typeface="Arial"/>
              <a:buNone/>
              <a:defRPr b="0" i="0" sz="1200" u="none" cap="none" strike="noStrike">
                <a:solidFill>
                  <a:srgbClr val="888888"/>
                </a:solidFill>
                <a:latin typeface="Calibri"/>
                <a:ea typeface="Calibri"/>
                <a:cs typeface="Calibri"/>
                <a:sym typeface="Calibri"/>
              </a:defRPr>
            </a:lvl9pPr>
          </a:lstStyle>
          <a:p/>
        </p:txBody>
      </p:sp>
      <p:sp>
        <p:nvSpPr>
          <p:cNvPr id="137" name="Google Shape;137;p15"/>
          <p:cNvSpPr txBox="1"/>
          <p:nvPr>
            <p:ph idx="12" type="sldNum"/>
          </p:nvPr>
        </p:nvSpPr>
        <p:spPr>
          <a:xfrm>
            <a:off x="7086475" y="4936797"/>
            <a:ext cx="2057400" cy="206700"/>
          </a:xfrm>
          <a:prstGeom prst="rect">
            <a:avLst/>
          </a:prstGeom>
          <a:noFill/>
          <a:ln>
            <a:noFill/>
          </a:ln>
        </p:spPr>
        <p:txBody>
          <a:bodyPr anchorCtr="0" anchor="ctr" bIns="34275" lIns="68575" spcFirstLastPara="1" rIns="68575" wrap="square" tIns="34275">
            <a:normAutofit lnSpcReduction="20000"/>
          </a:bodyPr>
          <a:lstStyle>
            <a:lvl1pPr indent="0" lvl="0" marL="0" marR="0" rtl="0" algn="r">
              <a:spcBef>
                <a:spcPts val="0"/>
              </a:spcBef>
              <a:buNone/>
              <a:defRPr b="0" i="0" sz="1100" u="none" cap="none" strike="noStrike">
                <a:solidFill>
                  <a:schemeClr val="lt1"/>
                </a:solidFill>
                <a:latin typeface="Calibri"/>
                <a:ea typeface="Calibri"/>
                <a:cs typeface="Calibri"/>
                <a:sym typeface="Calibri"/>
              </a:defRPr>
            </a:lvl1pPr>
            <a:lvl2pPr indent="0" lvl="1" marL="0" marR="0" rtl="0" algn="r">
              <a:spcBef>
                <a:spcPts val="0"/>
              </a:spcBef>
              <a:buNone/>
              <a:defRPr b="0" i="0" sz="1100" u="none" cap="none" strike="noStrike">
                <a:solidFill>
                  <a:schemeClr val="lt1"/>
                </a:solidFill>
                <a:latin typeface="Calibri"/>
                <a:ea typeface="Calibri"/>
                <a:cs typeface="Calibri"/>
                <a:sym typeface="Calibri"/>
              </a:defRPr>
            </a:lvl2pPr>
            <a:lvl3pPr indent="0" lvl="2" marL="0" marR="0" rtl="0" algn="r">
              <a:spcBef>
                <a:spcPts val="0"/>
              </a:spcBef>
              <a:buNone/>
              <a:defRPr b="0" i="0" sz="1100" u="none" cap="none" strike="noStrike">
                <a:solidFill>
                  <a:schemeClr val="lt1"/>
                </a:solidFill>
                <a:latin typeface="Calibri"/>
                <a:ea typeface="Calibri"/>
                <a:cs typeface="Calibri"/>
                <a:sym typeface="Calibri"/>
              </a:defRPr>
            </a:lvl3pPr>
            <a:lvl4pPr indent="0" lvl="3" marL="0" marR="0" rtl="0" algn="r">
              <a:spcBef>
                <a:spcPts val="0"/>
              </a:spcBef>
              <a:buNone/>
              <a:defRPr b="0" i="0" sz="1100" u="none" cap="none" strike="noStrike">
                <a:solidFill>
                  <a:schemeClr val="lt1"/>
                </a:solidFill>
                <a:latin typeface="Calibri"/>
                <a:ea typeface="Calibri"/>
                <a:cs typeface="Calibri"/>
                <a:sym typeface="Calibri"/>
              </a:defRPr>
            </a:lvl4pPr>
            <a:lvl5pPr indent="0" lvl="4" marL="0" marR="0" rtl="0" algn="r">
              <a:spcBef>
                <a:spcPts val="0"/>
              </a:spcBef>
              <a:buNone/>
              <a:defRPr b="0" i="0" sz="1100" u="none" cap="none" strike="noStrike">
                <a:solidFill>
                  <a:schemeClr val="lt1"/>
                </a:solidFill>
                <a:latin typeface="Calibri"/>
                <a:ea typeface="Calibri"/>
                <a:cs typeface="Calibri"/>
                <a:sym typeface="Calibri"/>
              </a:defRPr>
            </a:lvl5pPr>
            <a:lvl6pPr indent="0" lvl="5" marL="0" marR="0" rtl="0" algn="r">
              <a:spcBef>
                <a:spcPts val="0"/>
              </a:spcBef>
              <a:buNone/>
              <a:defRPr b="0" i="0" sz="1100" u="none" cap="none" strike="noStrike">
                <a:solidFill>
                  <a:schemeClr val="lt1"/>
                </a:solidFill>
                <a:latin typeface="Calibri"/>
                <a:ea typeface="Calibri"/>
                <a:cs typeface="Calibri"/>
                <a:sym typeface="Calibri"/>
              </a:defRPr>
            </a:lvl6pPr>
            <a:lvl7pPr indent="0" lvl="6" marL="0" marR="0" rtl="0" algn="r">
              <a:spcBef>
                <a:spcPts val="0"/>
              </a:spcBef>
              <a:buNone/>
              <a:defRPr b="0" i="0" sz="1100" u="none" cap="none" strike="noStrike">
                <a:solidFill>
                  <a:schemeClr val="lt1"/>
                </a:solidFill>
                <a:latin typeface="Calibri"/>
                <a:ea typeface="Calibri"/>
                <a:cs typeface="Calibri"/>
                <a:sym typeface="Calibri"/>
              </a:defRPr>
            </a:lvl7pPr>
            <a:lvl8pPr indent="0" lvl="7" marL="0" marR="0" rtl="0" algn="r">
              <a:spcBef>
                <a:spcPts val="0"/>
              </a:spcBef>
              <a:buNone/>
              <a:defRPr b="0" i="0" sz="1100" u="none" cap="none" strike="noStrike">
                <a:solidFill>
                  <a:schemeClr val="lt1"/>
                </a:solidFill>
                <a:latin typeface="Calibri"/>
                <a:ea typeface="Calibri"/>
                <a:cs typeface="Calibri"/>
                <a:sym typeface="Calibri"/>
              </a:defRPr>
            </a:lvl8pPr>
            <a:lvl9pPr indent="0" lvl="8" marL="0" marR="0" rtl="0" algn="r">
              <a:spcBef>
                <a:spcPts val="0"/>
              </a:spcBef>
              <a:buNone/>
              <a:defRPr b="0" i="0" sz="11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solidFill>
                <a:srgbClr val="1E4E79"/>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16.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30.png"/><Relationship Id="rId6"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36.png"/><Relationship Id="rId5" Type="http://schemas.openxmlformats.org/officeDocument/2006/relationships/image" Target="../media/image32.png"/><Relationship Id="rId6"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3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6"/>
          <p:cNvSpPr txBox="1"/>
          <p:nvPr>
            <p:ph type="ctrTitle"/>
          </p:nvPr>
        </p:nvSpPr>
        <p:spPr>
          <a:xfrm>
            <a:off x="1803975" y="1433625"/>
            <a:ext cx="5415900" cy="1476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400"/>
              <a:t>Customer Analysis On Olist E-Commerce Data</a:t>
            </a:r>
            <a:endParaRPr sz="3400"/>
          </a:p>
        </p:txBody>
      </p:sp>
      <p:sp>
        <p:nvSpPr>
          <p:cNvPr id="143" name="Google Shape;143;p16"/>
          <p:cNvSpPr txBox="1"/>
          <p:nvPr/>
        </p:nvSpPr>
        <p:spPr>
          <a:xfrm>
            <a:off x="2815650" y="3009500"/>
            <a:ext cx="3291000" cy="43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Calibri"/>
                <a:ea typeface="Calibri"/>
                <a:cs typeface="Calibri"/>
                <a:sym typeface="Calibri"/>
              </a:rPr>
              <a:t>Presentor: Hongxuan An, Xingjian Liu</a:t>
            </a:r>
            <a:endParaRPr sz="150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ph type="title"/>
          </p:nvPr>
        </p:nvSpPr>
        <p:spPr>
          <a:xfrm>
            <a:off x="470188" y="3211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EDA</a:t>
            </a:r>
            <a:r>
              <a:rPr lang="en"/>
              <a:t>: </a:t>
            </a:r>
            <a:r>
              <a:rPr lang="en"/>
              <a:t>Customer</a:t>
            </a:r>
            <a:r>
              <a:rPr lang="en"/>
              <a:t> Geolocation Distribution </a:t>
            </a:r>
            <a:endParaRPr/>
          </a:p>
        </p:txBody>
      </p:sp>
      <p:sp>
        <p:nvSpPr>
          <p:cNvPr id="222" name="Google Shape;222;p2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3" name="Google Shape;223;p25"/>
          <p:cNvPicPr preferRelativeResize="0"/>
          <p:nvPr/>
        </p:nvPicPr>
        <p:blipFill>
          <a:blip r:embed="rId3">
            <a:alphaModFix/>
          </a:blip>
          <a:stretch>
            <a:fillRect/>
          </a:stretch>
        </p:blipFill>
        <p:spPr>
          <a:xfrm>
            <a:off x="900025" y="1040275"/>
            <a:ext cx="7343949" cy="38073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819150" y="3969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EDA: Platform GMV Trend</a:t>
            </a:r>
            <a:endParaRPr/>
          </a:p>
        </p:txBody>
      </p:sp>
      <p:sp>
        <p:nvSpPr>
          <p:cNvPr id="229" name="Google Shape;229;p2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30" name="Google Shape;230;p2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1" name="Google Shape;231;p26"/>
          <p:cNvPicPr preferRelativeResize="0"/>
          <p:nvPr/>
        </p:nvPicPr>
        <p:blipFill>
          <a:blip r:embed="rId3">
            <a:alphaModFix/>
          </a:blip>
          <a:stretch>
            <a:fillRect/>
          </a:stretch>
        </p:blipFill>
        <p:spPr>
          <a:xfrm>
            <a:off x="477525" y="1039650"/>
            <a:ext cx="8188952" cy="3897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Statistical Analysis: </a:t>
            </a:r>
            <a:endParaRPr/>
          </a:p>
          <a:p>
            <a:pPr indent="0" lvl="0" marL="0" rtl="0" algn="ctr">
              <a:spcBef>
                <a:spcPts val="0"/>
              </a:spcBef>
              <a:spcAft>
                <a:spcPts val="0"/>
              </a:spcAft>
              <a:buNone/>
            </a:pPr>
            <a:r>
              <a:rPr lang="en"/>
              <a:t>Customer Purchase Preference</a:t>
            </a:r>
            <a:endParaRPr/>
          </a:p>
        </p:txBody>
      </p:sp>
      <p:sp>
        <p:nvSpPr>
          <p:cNvPr id="237" name="Google Shape;237;p2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423450" y="421250"/>
            <a:ext cx="82971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Purchase Preference By Time</a:t>
            </a:r>
            <a:endParaRPr/>
          </a:p>
        </p:txBody>
      </p:sp>
      <p:sp>
        <p:nvSpPr>
          <p:cNvPr id="243" name="Google Shape;243;p2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4" name="Google Shape;244;p28"/>
          <p:cNvPicPr preferRelativeResize="0"/>
          <p:nvPr/>
        </p:nvPicPr>
        <p:blipFill>
          <a:blip r:embed="rId3">
            <a:alphaModFix/>
          </a:blip>
          <a:stretch>
            <a:fillRect/>
          </a:stretch>
        </p:blipFill>
        <p:spPr>
          <a:xfrm>
            <a:off x="797575" y="1200375"/>
            <a:ext cx="7597027" cy="1599975"/>
          </a:xfrm>
          <a:prstGeom prst="rect">
            <a:avLst/>
          </a:prstGeom>
          <a:noFill/>
          <a:ln>
            <a:noFill/>
          </a:ln>
        </p:spPr>
      </p:pic>
      <p:sp>
        <p:nvSpPr>
          <p:cNvPr id="245" name="Google Shape;245;p28"/>
          <p:cNvSpPr txBox="1"/>
          <p:nvPr/>
        </p:nvSpPr>
        <p:spPr>
          <a:xfrm>
            <a:off x="3603450" y="2685350"/>
            <a:ext cx="4211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chemeClr val="dk2"/>
                </a:solidFill>
                <a:latin typeface="Calibri"/>
                <a:ea typeface="Calibri"/>
                <a:cs typeface="Calibri"/>
                <a:sym typeface="Calibri"/>
              </a:rPr>
              <a:t>By time of day</a:t>
            </a:r>
            <a:endParaRPr b="1" sz="1900">
              <a:solidFill>
                <a:schemeClr val="dk2"/>
              </a:solidFill>
              <a:latin typeface="Calibri"/>
              <a:ea typeface="Calibri"/>
              <a:cs typeface="Calibri"/>
              <a:sym typeface="Calibri"/>
            </a:endParaRPr>
          </a:p>
        </p:txBody>
      </p:sp>
      <p:graphicFrame>
        <p:nvGraphicFramePr>
          <p:cNvPr id="246" name="Google Shape;246;p28"/>
          <p:cNvGraphicFramePr/>
          <p:nvPr/>
        </p:nvGraphicFramePr>
        <p:xfrm>
          <a:off x="952475" y="3329625"/>
          <a:ext cx="3000000" cy="3000000"/>
        </p:xfrm>
        <a:graphic>
          <a:graphicData uri="http://schemas.openxmlformats.org/drawingml/2006/table">
            <a:tbl>
              <a:tblPr>
                <a:noFill/>
                <a:tableStyleId>{4C2F9640-5E38-4C37-A5D7-85E889F12BE1}</a:tableStyleId>
              </a:tblPr>
              <a:tblGrid>
                <a:gridCol w="1034150"/>
                <a:gridCol w="1034150"/>
                <a:gridCol w="1045625"/>
                <a:gridCol w="1022675"/>
                <a:gridCol w="1034150"/>
                <a:gridCol w="1034150"/>
                <a:gridCol w="1034150"/>
              </a:tblGrid>
              <a:tr h="591275">
                <a:tc>
                  <a:txBody>
                    <a:bodyPr/>
                    <a:lstStyle/>
                    <a:p>
                      <a:pPr indent="0" lvl="0" marL="0" rtl="0" algn="ctr">
                        <a:spcBef>
                          <a:spcPts val="0"/>
                        </a:spcBef>
                        <a:spcAft>
                          <a:spcPts val="0"/>
                        </a:spcAft>
                        <a:buNone/>
                      </a:pPr>
                      <a:r>
                        <a:rPr lang="en">
                          <a:highlight>
                            <a:srgbClr val="FCE5CD"/>
                          </a:highlight>
                        </a:rPr>
                        <a:t> </a:t>
                      </a:r>
                      <a:r>
                        <a:rPr lang="en" sz="1200">
                          <a:highlight>
                            <a:srgbClr val="FCE5CD"/>
                          </a:highlight>
                        </a:rPr>
                        <a:t>Monday</a:t>
                      </a:r>
                      <a:r>
                        <a:rPr lang="en">
                          <a:highlight>
                            <a:srgbClr val="FCE5CD"/>
                          </a:highlight>
                        </a:rPr>
                        <a:t> </a:t>
                      </a:r>
                      <a:r>
                        <a:rPr lang="en">
                          <a:highlight>
                            <a:srgbClr val="FF9900"/>
                          </a:highlight>
                        </a:rPr>
                        <a:t>      </a:t>
                      </a:r>
                      <a:endParaRPr>
                        <a:highlight>
                          <a:srgbClr val="FF9900"/>
                        </a:highlight>
                      </a:endParaRPr>
                    </a:p>
                  </a:txBody>
                  <a:tcPr marT="91425" marB="91425" marR="91425" marL="91425">
                    <a:lnL cap="flat" cmpd="sng" w="9525">
                      <a:solidFill>
                        <a:srgbClr val="B45F06"/>
                      </a:solidFill>
                      <a:prstDash val="solid"/>
                      <a:round/>
                      <a:headEnd len="sm" w="sm" type="none"/>
                      <a:tailEnd len="sm" w="sm" type="none"/>
                    </a:lnL>
                    <a:lnR cap="flat" cmpd="sng" w="9525">
                      <a:solidFill>
                        <a:srgbClr val="B45F06"/>
                      </a:solidFill>
                      <a:prstDash val="solid"/>
                      <a:round/>
                      <a:headEnd len="sm" w="sm" type="none"/>
                      <a:tailEnd len="sm" w="sm" type="none"/>
                    </a:lnR>
                    <a:lnT cap="flat" cmpd="sng" w="9525">
                      <a:solidFill>
                        <a:srgbClr val="B45F06"/>
                      </a:solidFill>
                      <a:prstDash val="solid"/>
                      <a:round/>
                      <a:headEnd len="sm" w="sm" type="none"/>
                      <a:tailEnd len="sm" w="sm" type="none"/>
                    </a:lnT>
                    <a:lnB cap="flat" cmpd="sng" w="9525">
                      <a:solidFill>
                        <a:srgbClr val="B45F06"/>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 sz="1200"/>
                        <a:t>Tuesday</a:t>
                      </a:r>
                      <a:endParaRPr sz="1200"/>
                    </a:p>
                  </a:txBody>
                  <a:tcPr marT="91425" marB="91425" marR="91425" marL="91425">
                    <a:lnL cap="flat" cmpd="sng" w="9525">
                      <a:solidFill>
                        <a:srgbClr val="B45F06"/>
                      </a:solidFill>
                      <a:prstDash val="solid"/>
                      <a:round/>
                      <a:headEnd len="sm" w="sm" type="none"/>
                      <a:tailEnd len="sm" w="sm" type="none"/>
                    </a:lnL>
                    <a:solidFill>
                      <a:srgbClr val="FFF2CC"/>
                    </a:solidFill>
                  </a:tcPr>
                </a:tc>
                <a:tc>
                  <a:txBody>
                    <a:bodyPr/>
                    <a:lstStyle/>
                    <a:p>
                      <a:pPr indent="0" lvl="0" marL="0" rtl="0" algn="ctr">
                        <a:spcBef>
                          <a:spcPts val="0"/>
                        </a:spcBef>
                        <a:spcAft>
                          <a:spcPts val="0"/>
                        </a:spcAft>
                        <a:buNone/>
                      </a:pPr>
                      <a:r>
                        <a:rPr lang="en" sz="1200"/>
                        <a:t>Wednesday</a:t>
                      </a:r>
                      <a:endParaRPr sz="1200"/>
                    </a:p>
                  </a:txBody>
                  <a:tcPr marT="91425" marB="91425" marR="91425" marL="91425">
                    <a:solidFill>
                      <a:srgbClr val="D9EAD3"/>
                    </a:solidFill>
                  </a:tcPr>
                </a:tc>
                <a:tc>
                  <a:txBody>
                    <a:bodyPr/>
                    <a:lstStyle/>
                    <a:p>
                      <a:pPr indent="0" lvl="0" marL="0" rtl="0" algn="ctr">
                        <a:spcBef>
                          <a:spcPts val="0"/>
                        </a:spcBef>
                        <a:spcAft>
                          <a:spcPts val="0"/>
                        </a:spcAft>
                        <a:buNone/>
                      </a:pPr>
                      <a:r>
                        <a:rPr lang="en" sz="1200"/>
                        <a:t>Thursday</a:t>
                      </a:r>
                      <a:endParaRPr sz="1200"/>
                    </a:p>
                  </a:txBody>
                  <a:tcPr marT="91425" marB="91425" marR="91425" marL="91425">
                    <a:solidFill>
                      <a:srgbClr val="D0E0E3"/>
                    </a:solidFill>
                  </a:tcPr>
                </a:tc>
                <a:tc>
                  <a:txBody>
                    <a:bodyPr/>
                    <a:lstStyle/>
                    <a:p>
                      <a:pPr indent="0" lvl="0" marL="0" rtl="0" algn="ctr">
                        <a:spcBef>
                          <a:spcPts val="0"/>
                        </a:spcBef>
                        <a:spcAft>
                          <a:spcPts val="0"/>
                        </a:spcAft>
                        <a:buNone/>
                      </a:pPr>
                      <a:r>
                        <a:rPr lang="en" sz="1200"/>
                        <a:t>Friday</a:t>
                      </a:r>
                      <a:endParaRPr sz="1200"/>
                    </a:p>
                  </a:txBody>
                  <a:tcPr marT="91425" marB="91425" marR="91425" marL="91425">
                    <a:solidFill>
                      <a:srgbClr val="CFE2F3"/>
                    </a:solidFill>
                  </a:tcPr>
                </a:tc>
                <a:tc>
                  <a:txBody>
                    <a:bodyPr/>
                    <a:lstStyle/>
                    <a:p>
                      <a:pPr indent="0" lvl="0" marL="0" rtl="0" algn="ctr">
                        <a:spcBef>
                          <a:spcPts val="0"/>
                        </a:spcBef>
                        <a:spcAft>
                          <a:spcPts val="0"/>
                        </a:spcAft>
                        <a:buNone/>
                      </a:pPr>
                      <a:r>
                        <a:rPr lang="en" sz="1200"/>
                        <a:t>Saturday</a:t>
                      </a:r>
                      <a:endParaRPr sz="1200"/>
                    </a:p>
                  </a:txBody>
                  <a:tcPr marT="91425" marB="91425" marR="91425" marL="91425">
                    <a:solidFill>
                      <a:srgbClr val="D9D2E9"/>
                    </a:solidFill>
                  </a:tcPr>
                </a:tc>
                <a:tc>
                  <a:txBody>
                    <a:bodyPr/>
                    <a:lstStyle/>
                    <a:p>
                      <a:pPr indent="0" lvl="0" marL="0" rtl="0" algn="ctr">
                        <a:spcBef>
                          <a:spcPts val="0"/>
                        </a:spcBef>
                        <a:spcAft>
                          <a:spcPts val="0"/>
                        </a:spcAft>
                        <a:buNone/>
                      </a:pPr>
                      <a:r>
                        <a:rPr lang="en" sz="1200"/>
                        <a:t>Sunday</a:t>
                      </a:r>
                      <a:endParaRPr sz="1200"/>
                    </a:p>
                  </a:txBody>
                  <a:tcPr marT="91425" marB="91425" marR="91425" marL="91425">
                    <a:solidFill>
                      <a:srgbClr val="EAD1DC"/>
                    </a:solidFill>
                  </a:tcPr>
                </a:tc>
              </a:tr>
            </a:tbl>
          </a:graphicData>
        </a:graphic>
      </p:graphicFrame>
      <p:sp>
        <p:nvSpPr>
          <p:cNvPr id="247" name="Google Shape;247;p28"/>
          <p:cNvSpPr txBox="1"/>
          <p:nvPr/>
        </p:nvSpPr>
        <p:spPr>
          <a:xfrm>
            <a:off x="3603450" y="4019175"/>
            <a:ext cx="3844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chemeClr val="dk2"/>
                </a:solidFill>
                <a:latin typeface="Calibri"/>
                <a:ea typeface="Calibri"/>
                <a:cs typeface="Calibri"/>
                <a:sym typeface="Calibri"/>
              </a:rPr>
              <a:t>By day of week</a:t>
            </a:r>
            <a:endParaRPr sz="1900">
              <a:solidFill>
                <a:schemeClr val="dk2"/>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369600" y="271325"/>
            <a:ext cx="4679100" cy="218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Check ANOVA Assumption:</a:t>
            </a:r>
            <a:endParaRPr sz="2700"/>
          </a:p>
          <a:p>
            <a:pPr indent="0" lvl="0" marL="0" rtl="0" algn="l">
              <a:spcBef>
                <a:spcPts val="0"/>
              </a:spcBef>
              <a:spcAft>
                <a:spcPts val="0"/>
              </a:spcAft>
              <a:buNone/>
            </a:pPr>
            <a:r>
              <a:rPr lang="en" sz="2700"/>
              <a:t>Normality (QQ-Plot)</a:t>
            </a:r>
            <a:endParaRPr sz="2700"/>
          </a:p>
        </p:txBody>
      </p:sp>
      <p:sp>
        <p:nvSpPr>
          <p:cNvPr id="253" name="Google Shape;253;p2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4" name="Google Shape;254;p29"/>
          <p:cNvPicPr preferRelativeResize="0"/>
          <p:nvPr/>
        </p:nvPicPr>
        <p:blipFill>
          <a:blip r:embed="rId3">
            <a:alphaModFix/>
          </a:blip>
          <a:stretch>
            <a:fillRect/>
          </a:stretch>
        </p:blipFill>
        <p:spPr>
          <a:xfrm>
            <a:off x="5246500" y="774500"/>
            <a:ext cx="3575126" cy="3923499"/>
          </a:xfrm>
          <a:prstGeom prst="rect">
            <a:avLst/>
          </a:prstGeom>
          <a:noFill/>
          <a:ln>
            <a:noFill/>
          </a:ln>
        </p:spPr>
      </p:pic>
      <p:pic>
        <p:nvPicPr>
          <p:cNvPr id="255" name="Google Shape;255;p29"/>
          <p:cNvPicPr preferRelativeResize="0"/>
          <p:nvPr/>
        </p:nvPicPr>
        <p:blipFill>
          <a:blip r:embed="rId4">
            <a:alphaModFix/>
          </a:blip>
          <a:stretch>
            <a:fillRect/>
          </a:stretch>
        </p:blipFill>
        <p:spPr>
          <a:xfrm>
            <a:off x="415150" y="1561500"/>
            <a:ext cx="3159175" cy="3190824"/>
          </a:xfrm>
          <a:prstGeom prst="rect">
            <a:avLst/>
          </a:prstGeom>
          <a:noFill/>
          <a:ln>
            <a:noFill/>
          </a:ln>
        </p:spPr>
      </p:pic>
      <p:sp>
        <p:nvSpPr>
          <p:cNvPr id="256" name="Google Shape;256;p29"/>
          <p:cNvSpPr/>
          <p:nvPr/>
        </p:nvSpPr>
        <p:spPr>
          <a:xfrm>
            <a:off x="3942325" y="2292150"/>
            <a:ext cx="1039500" cy="1555500"/>
          </a:xfrm>
          <a:prstGeom prst="roundRect">
            <a:avLst>
              <a:gd fmla="val 16667" name="adj"/>
            </a:avLst>
          </a:prstGeom>
          <a:solidFill>
            <a:schemeClr val="dk1"/>
          </a:solidFill>
          <a:ln cap="flat" cmpd="sng" w="1905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Calibri"/>
                <a:ea typeface="Calibri"/>
                <a:cs typeface="Calibri"/>
                <a:sym typeface="Calibri"/>
              </a:rPr>
              <a:t>Both </a:t>
            </a:r>
            <a:endParaRPr b="1" sz="1800">
              <a:latin typeface="Calibri"/>
              <a:ea typeface="Calibri"/>
              <a:cs typeface="Calibri"/>
              <a:sym typeface="Calibri"/>
            </a:endParaRPr>
          </a:p>
          <a:p>
            <a:pPr indent="0" lvl="0" marL="0" rtl="0" algn="ctr">
              <a:spcBef>
                <a:spcPts val="0"/>
              </a:spcBef>
              <a:spcAft>
                <a:spcPts val="0"/>
              </a:spcAft>
              <a:buNone/>
            </a:pPr>
            <a:r>
              <a:rPr b="1" lang="en" sz="1800">
                <a:latin typeface="Calibri"/>
                <a:ea typeface="Calibri"/>
                <a:cs typeface="Calibri"/>
                <a:sym typeface="Calibri"/>
              </a:rPr>
              <a:t>Far</a:t>
            </a:r>
            <a:endParaRPr b="1" sz="1800">
              <a:latin typeface="Calibri"/>
              <a:ea typeface="Calibri"/>
              <a:cs typeface="Calibri"/>
              <a:sym typeface="Calibri"/>
            </a:endParaRPr>
          </a:p>
          <a:p>
            <a:pPr indent="0" lvl="0" marL="0" rtl="0" algn="ctr">
              <a:spcBef>
                <a:spcPts val="0"/>
              </a:spcBef>
              <a:spcAft>
                <a:spcPts val="0"/>
              </a:spcAft>
              <a:buNone/>
            </a:pPr>
            <a:r>
              <a:rPr b="1" lang="en" sz="1800">
                <a:latin typeface="Calibri"/>
                <a:ea typeface="Calibri"/>
                <a:cs typeface="Calibri"/>
                <a:sym typeface="Calibri"/>
              </a:rPr>
              <a:t>From</a:t>
            </a:r>
            <a:endParaRPr b="1" sz="1800">
              <a:latin typeface="Calibri"/>
              <a:ea typeface="Calibri"/>
              <a:cs typeface="Calibri"/>
              <a:sym typeface="Calibri"/>
            </a:endParaRPr>
          </a:p>
          <a:p>
            <a:pPr indent="0" lvl="0" marL="0" rtl="0" algn="ctr">
              <a:spcBef>
                <a:spcPts val="0"/>
              </a:spcBef>
              <a:spcAft>
                <a:spcPts val="0"/>
              </a:spcAft>
              <a:buNone/>
            </a:pPr>
            <a:r>
              <a:rPr b="1" lang="en" sz="1800">
                <a:latin typeface="Calibri"/>
                <a:ea typeface="Calibri"/>
                <a:cs typeface="Calibri"/>
                <a:sym typeface="Calibri"/>
              </a:rPr>
              <a:t>Normal</a:t>
            </a:r>
            <a:endParaRPr b="1" sz="18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0"/>
          <p:cNvSpPr txBox="1"/>
          <p:nvPr>
            <p:ph type="title"/>
          </p:nvPr>
        </p:nvSpPr>
        <p:spPr>
          <a:xfrm>
            <a:off x="547200" y="377675"/>
            <a:ext cx="80496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Kruskal-Wallis Hypothesis Test</a:t>
            </a:r>
            <a:endParaRPr/>
          </a:p>
          <a:p>
            <a:pPr indent="0" lvl="0" marL="0" rtl="0" algn="l">
              <a:spcBef>
                <a:spcPts val="0"/>
              </a:spcBef>
              <a:spcAft>
                <a:spcPts val="0"/>
              </a:spcAft>
              <a:buNone/>
            </a:pPr>
            <a:r>
              <a:t/>
            </a:r>
            <a:endParaRPr/>
          </a:p>
        </p:txBody>
      </p:sp>
      <p:sp>
        <p:nvSpPr>
          <p:cNvPr id="262" name="Google Shape;262;p30"/>
          <p:cNvSpPr txBox="1"/>
          <p:nvPr>
            <p:ph idx="1" type="body"/>
          </p:nvPr>
        </p:nvSpPr>
        <p:spPr>
          <a:xfrm>
            <a:off x="543500" y="1236425"/>
            <a:ext cx="7505700" cy="3364200"/>
          </a:xfrm>
          <a:prstGeom prst="rect">
            <a:avLst/>
          </a:prstGeom>
        </p:spPr>
        <p:txBody>
          <a:bodyPr anchorCtr="0" anchor="t" bIns="91425" lIns="91425" spcFirstLastPara="1" rIns="91425" wrap="square" tIns="91425">
            <a:normAutofit/>
          </a:bodyPr>
          <a:lstStyle/>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An alternative to ANOVA</a:t>
            </a:r>
            <a:endParaRPr sz="1500">
              <a:solidFill>
                <a:srgbClr val="000000"/>
              </a:solidFill>
              <a:latin typeface="Arial"/>
              <a:ea typeface="Arial"/>
              <a:cs typeface="Arial"/>
              <a:sym typeface="Arial"/>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N</a:t>
            </a:r>
            <a:r>
              <a:rPr lang="en" sz="1500">
                <a:solidFill>
                  <a:srgbClr val="000000"/>
                </a:solidFill>
                <a:latin typeface="Arial"/>
                <a:ea typeface="Arial"/>
                <a:cs typeface="Arial"/>
                <a:sym typeface="Arial"/>
              </a:rPr>
              <a:t>on-parametric method</a:t>
            </a:r>
            <a:endParaRPr sz="1500">
              <a:solidFill>
                <a:srgbClr val="000000"/>
              </a:solidFill>
              <a:latin typeface="Arial"/>
              <a:ea typeface="Arial"/>
              <a:cs typeface="Arial"/>
              <a:sym typeface="Arial"/>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Assumption simpler: independent &amp; ordinal (does not require normality)</a:t>
            </a:r>
            <a:endParaRPr sz="1500">
              <a:solidFill>
                <a:srgbClr val="000000"/>
              </a:solidFill>
              <a:latin typeface="Arial"/>
              <a:ea typeface="Arial"/>
              <a:cs typeface="Arial"/>
              <a:sym typeface="Arial"/>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H0 vs H1</a:t>
            </a:r>
            <a:endParaRPr sz="1500">
              <a:solidFill>
                <a:srgbClr val="000000"/>
              </a:solidFill>
              <a:latin typeface="Arial"/>
              <a:ea typeface="Arial"/>
              <a:cs typeface="Arial"/>
              <a:sym typeface="Arial"/>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Significance level = 0.05</a:t>
            </a:r>
            <a:endParaRPr sz="1500">
              <a:solidFill>
                <a:srgbClr val="000000"/>
              </a:solidFill>
              <a:latin typeface="Arial"/>
              <a:ea typeface="Arial"/>
              <a:cs typeface="Arial"/>
              <a:sym typeface="Arial"/>
            </a:endParaRPr>
          </a:p>
          <a:p>
            <a:pPr indent="-323850" lvl="0" marL="457200" rtl="0" algn="l">
              <a:lnSpc>
                <a:spcPct val="150000"/>
              </a:lnSpc>
              <a:spcBef>
                <a:spcPts val="0"/>
              </a:spcBef>
              <a:spcAft>
                <a:spcPts val="0"/>
              </a:spcAft>
              <a:buClr>
                <a:srgbClr val="000000"/>
              </a:buClr>
              <a:buSzPts val="1500"/>
              <a:buFont typeface="Arial"/>
              <a:buChar char="●"/>
            </a:pPr>
            <a:r>
              <a:rPr lang="en" sz="1400">
                <a:solidFill>
                  <a:srgbClr val="AF00DB"/>
                </a:solidFill>
                <a:highlight>
                  <a:srgbClr val="FFFFFF"/>
                </a:highlight>
                <a:latin typeface="Courier New"/>
                <a:ea typeface="Courier New"/>
                <a:cs typeface="Courier New"/>
                <a:sym typeface="Courier New"/>
              </a:rPr>
              <a:t>from</a:t>
            </a:r>
            <a:r>
              <a:rPr lang="en" sz="1400">
                <a:solidFill>
                  <a:srgbClr val="000000"/>
                </a:solidFill>
                <a:highlight>
                  <a:srgbClr val="FFFFFF"/>
                </a:highlight>
                <a:latin typeface="Courier New"/>
                <a:ea typeface="Courier New"/>
                <a:cs typeface="Courier New"/>
                <a:sym typeface="Courier New"/>
              </a:rPr>
              <a:t> </a:t>
            </a:r>
            <a:r>
              <a:rPr lang="en" sz="1400">
                <a:solidFill>
                  <a:srgbClr val="267F99"/>
                </a:solidFill>
                <a:highlight>
                  <a:srgbClr val="FFFFFF"/>
                </a:highlight>
                <a:latin typeface="Courier New"/>
                <a:ea typeface="Courier New"/>
                <a:cs typeface="Courier New"/>
                <a:sym typeface="Courier New"/>
              </a:rPr>
              <a:t>scipy</a:t>
            </a:r>
            <a:r>
              <a:rPr lang="en" sz="1400">
                <a:solidFill>
                  <a:srgbClr val="000000"/>
                </a:solidFill>
                <a:highlight>
                  <a:srgbClr val="FFFFFF"/>
                </a:highlight>
                <a:latin typeface="Courier New"/>
                <a:ea typeface="Courier New"/>
                <a:cs typeface="Courier New"/>
                <a:sym typeface="Courier New"/>
              </a:rPr>
              <a:t>.</a:t>
            </a:r>
            <a:r>
              <a:rPr lang="en" sz="1400">
                <a:solidFill>
                  <a:srgbClr val="267F99"/>
                </a:solidFill>
                <a:highlight>
                  <a:srgbClr val="FFFFFF"/>
                </a:highlight>
                <a:latin typeface="Courier New"/>
                <a:ea typeface="Courier New"/>
                <a:cs typeface="Courier New"/>
                <a:sym typeface="Courier New"/>
              </a:rPr>
              <a:t>stats</a:t>
            </a:r>
            <a:r>
              <a:rPr lang="en" sz="1400">
                <a:solidFill>
                  <a:srgbClr val="000000"/>
                </a:solidFill>
                <a:highlight>
                  <a:srgbClr val="FFFFFF"/>
                </a:highlight>
                <a:latin typeface="Courier New"/>
                <a:ea typeface="Courier New"/>
                <a:cs typeface="Courier New"/>
                <a:sym typeface="Courier New"/>
              </a:rPr>
              <a:t> </a:t>
            </a:r>
            <a:r>
              <a:rPr lang="en" sz="1400">
                <a:solidFill>
                  <a:srgbClr val="AF00DB"/>
                </a:solidFill>
                <a:highlight>
                  <a:srgbClr val="FFFFFF"/>
                </a:highlight>
                <a:latin typeface="Courier New"/>
                <a:ea typeface="Courier New"/>
                <a:cs typeface="Courier New"/>
                <a:sym typeface="Courier New"/>
              </a:rPr>
              <a:t>import</a:t>
            </a:r>
            <a:r>
              <a:rPr lang="en" sz="1400">
                <a:solidFill>
                  <a:srgbClr val="000000"/>
                </a:solidFill>
                <a:highlight>
                  <a:srgbClr val="FFFFFF"/>
                </a:highlight>
                <a:latin typeface="Courier New"/>
                <a:ea typeface="Courier New"/>
                <a:cs typeface="Courier New"/>
                <a:sym typeface="Courier New"/>
              </a:rPr>
              <a:t> </a:t>
            </a:r>
            <a:r>
              <a:rPr lang="en" sz="1400">
                <a:solidFill>
                  <a:srgbClr val="795E26"/>
                </a:solidFill>
                <a:highlight>
                  <a:srgbClr val="FFFFFF"/>
                </a:highlight>
                <a:latin typeface="Courier New"/>
                <a:ea typeface="Courier New"/>
                <a:cs typeface="Courier New"/>
                <a:sym typeface="Courier New"/>
              </a:rPr>
              <a:t>kruskal</a:t>
            </a:r>
            <a:endParaRPr sz="1400">
              <a:solidFill>
                <a:srgbClr val="795E26"/>
              </a:solidFill>
              <a:highlight>
                <a:srgbClr val="FFFFFF"/>
              </a:highlight>
              <a:latin typeface="Courier New"/>
              <a:ea typeface="Courier New"/>
              <a:cs typeface="Courier New"/>
              <a:sym typeface="Courier New"/>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Result</a:t>
            </a:r>
            <a:endParaRPr sz="15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lang="en" sz="1500">
                <a:solidFill>
                  <a:srgbClr val="000000"/>
                </a:solidFill>
                <a:latin typeface="Arial"/>
                <a:ea typeface="Arial"/>
                <a:cs typeface="Arial"/>
                <a:sym typeface="Arial"/>
              </a:rPr>
              <a:t>	</a:t>
            </a:r>
            <a:r>
              <a:rPr lang="en" sz="1200">
                <a:solidFill>
                  <a:srgbClr val="000000"/>
                </a:solidFill>
                <a:latin typeface="Courier New"/>
                <a:ea typeface="Courier New"/>
                <a:cs typeface="Courier New"/>
                <a:sym typeface="Courier New"/>
              </a:rPr>
              <a:t>Kruskal-Wallis H test statistic: 30609.89419331755</a:t>
            </a:r>
            <a:endParaRPr sz="1200">
              <a:solidFill>
                <a:srgbClr val="000000"/>
              </a:solidFill>
              <a:latin typeface="Courier New"/>
              <a:ea typeface="Courier New"/>
              <a:cs typeface="Courier New"/>
              <a:sym typeface="Courier New"/>
            </a:endParaRPr>
          </a:p>
          <a:p>
            <a:pPr indent="457200" lvl="0" marL="0" rtl="0" algn="l">
              <a:lnSpc>
                <a:spcPct val="100000"/>
              </a:lnSpc>
              <a:spcBef>
                <a:spcPts val="0"/>
              </a:spcBef>
              <a:spcAft>
                <a:spcPts val="0"/>
              </a:spcAft>
              <a:buNone/>
            </a:pPr>
            <a:r>
              <a:rPr lang="en" sz="1200">
                <a:solidFill>
                  <a:srgbClr val="000000"/>
                </a:solidFill>
                <a:latin typeface="Courier New"/>
                <a:ea typeface="Courier New"/>
                <a:cs typeface="Courier New"/>
                <a:sym typeface="Courier New"/>
              </a:rPr>
              <a:t>P-value: 0.0</a:t>
            </a:r>
            <a:endParaRPr sz="1200">
              <a:solidFill>
                <a:srgbClr val="000000"/>
              </a:solidFill>
              <a:latin typeface="Courier New"/>
              <a:ea typeface="Courier New"/>
              <a:cs typeface="Courier New"/>
              <a:sym typeface="Courier New"/>
            </a:endParaRPr>
          </a:p>
          <a:p>
            <a:pPr indent="457200" lvl="0" marL="0" rtl="0" algn="l">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indent="457200" lvl="0" marL="0" rtl="0" algn="l">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indent="457200" lvl="0" marL="0" rtl="0" algn="l">
              <a:lnSpc>
                <a:spcPct val="100000"/>
              </a:lnSpc>
              <a:spcBef>
                <a:spcPts val="0"/>
              </a:spcBef>
              <a:spcAft>
                <a:spcPts val="0"/>
              </a:spcAft>
              <a:buNone/>
            </a:pPr>
            <a:r>
              <a:rPr lang="en" sz="1200">
                <a:solidFill>
                  <a:srgbClr val="000000"/>
                </a:solidFill>
                <a:latin typeface="Courier New"/>
                <a:ea typeface="Courier New"/>
                <a:cs typeface="Courier New"/>
                <a:sym typeface="Courier New"/>
              </a:rPr>
              <a:t>Kruskal-Wallis H test statistic: 2052.3768514137164</a:t>
            </a:r>
            <a:endParaRPr sz="1200">
              <a:solidFill>
                <a:srgbClr val="000000"/>
              </a:solidFill>
              <a:latin typeface="Courier New"/>
              <a:ea typeface="Courier New"/>
              <a:cs typeface="Courier New"/>
              <a:sym typeface="Courier New"/>
            </a:endParaRPr>
          </a:p>
          <a:p>
            <a:pPr indent="457200" lvl="0" marL="0" rtl="0" algn="l">
              <a:lnSpc>
                <a:spcPct val="100000"/>
              </a:lnSpc>
              <a:spcBef>
                <a:spcPts val="0"/>
              </a:spcBef>
              <a:spcAft>
                <a:spcPts val="0"/>
              </a:spcAft>
              <a:buNone/>
            </a:pPr>
            <a:r>
              <a:rPr lang="en" sz="1200">
                <a:solidFill>
                  <a:srgbClr val="000000"/>
                </a:solidFill>
                <a:latin typeface="Courier New"/>
                <a:ea typeface="Courier New"/>
                <a:cs typeface="Courier New"/>
                <a:sym typeface="Courier New"/>
              </a:rPr>
              <a:t>P-value: 0.0</a:t>
            </a:r>
            <a:endParaRPr sz="1200">
              <a:solidFill>
                <a:srgbClr val="000000"/>
              </a:solidFill>
              <a:latin typeface="Courier New"/>
              <a:ea typeface="Courier New"/>
              <a:cs typeface="Courier New"/>
              <a:sym typeface="Courier New"/>
            </a:endParaRPr>
          </a:p>
        </p:txBody>
      </p:sp>
      <p:sp>
        <p:nvSpPr>
          <p:cNvPr id="263" name="Google Shape;263;p30"/>
          <p:cNvSpPr txBox="1"/>
          <p:nvPr>
            <p:ph idx="12" type="sldNum"/>
          </p:nvPr>
        </p:nvSpPr>
        <p:spPr>
          <a:xfrm>
            <a:off x="8314534" y="43912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4" name="Google Shape;264;p30"/>
          <p:cNvSpPr/>
          <p:nvPr/>
        </p:nvSpPr>
        <p:spPr>
          <a:xfrm>
            <a:off x="1177275" y="3564225"/>
            <a:ext cx="639000" cy="131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5" name="Google Shape;265;p30"/>
          <p:cNvSpPr txBox="1"/>
          <p:nvPr/>
        </p:nvSpPr>
        <p:spPr>
          <a:xfrm>
            <a:off x="2030650" y="3414225"/>
            <a:ext cx="532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Calibri"/>
                <a:ea typeface="Calibri"/>
                <a:cs typeface="Calibri"/>
                <a:sym typeface="Calibri"/>
              </a:rPr>
              <a:t>Time of Day &amp; Order Counts: Significantly Correlated</a:t>
            </a:r>
            <a:endParaRPr>
              <a:solidFill>
                <a:schemeClr val="dk2"/>
              </a:solidFill>
              <a:latin typeface="Calibri"/>
              <a:ea typeface="Calibri"/>
              <a:cs typeface="Calibri"/>
              <a:sym typeface="Calibri"/>
            </a:endParaRPr>
          </a:p>
        </p:txBody>
      </p:sp>
      <p:sp>
        <p:nvSpPr>
          <p:cNvPr id="266" name="Google Shape;266;p30"/>
          <p:cNvSpPr/>
          <p:nvPr/>
        </p:nvSpPr>
        <p:spPr>
          <a:xfrm>
            <a:off x="1177275" y="4326225"/>
            <a:ext cx="639000" cy="131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7" name="Google Shape;267;p30"/>
          <p:cNvSpPr txBox="1"/>
          <p:nvPr/>
        </p:nvSpPr>
        <p:spPr>
          <a:xfrm>
            <a:off x="2030650" y="4176225"/>
            <a:ext cx="532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Calibri"/>
                <a:ea typeface="Calibri"/>
                <a:cs typeface="Calibri"/>
                <a:sym typeface="Calibri"/>
              </a:rPr>
              <a:t>Day of Week &amp; Order Counts: Significantly Correlated</a:t>
            </a:r>
            <a:endParaRPr>
              <a:solidFill>
                <a:schemeClr val="dk2"/>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73" name="Google Shape;273;p31"/>
          <p:cNvSpPr txBox="1"/>
          <p:nvPr>
            <p:ph type="title"/>
          </p:nvPr>
        </p:nvSpPr>
        <p:spPr>
          <a:xfrm>
            <a:off x="474150" y="413700"/>
            <a:ext cx="82971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Purchase Preference By Time</a:t>
            </a:r>
            <a:endParaRPr/>
          </a:p>
        </p:txBody>
      </p:sp>
      <p:pic>
        <p:nvPicPr>
          <p:cNvPr id="274" name="Google Shape;274;p31"/>
          <p:cNvPicPr preferRelativeResize="0"/>
          <p:nvPr/>
        </p:nvPicPr>
        <p:blipFill>
          <a:blip r:embed="rId3">
            <a:alphaModFix/>
          </a:blip>
          <a:stretch>
            <a:fillRect/>
          </a:stretch>
        </p:blipFill>
        <p:spPr>
          <a:xfrm>
            <a:off x="244300" y="1265975"/>
            <a:ext cx="4651325" cy="2899650"/>
          </a:xfrm>
          <a:prstGeom prst="rect">
            <a:avLst/>
          </a:prstGeom>
          <a:noFill/>
          <a:ln>
            <a:noFill/>
          </a:ln>
        </p:spPr>
      </p:pic>
      <p:pic>
        <p:nvPicPr>
          <p:cNvPr id="275" name="Google Shape;275;p31"/>
          <p:cNvPicPr preferRelativeResize="0"/>
          <p:nvPr/>
        </p:nvPicPr>
        <p:blipFill>
          <a:blip r:embed="rId4">
            <a:alphaModFix/>
          </a:blip>
          <a:stretch>
            <a:fillRect/>
          </a:stretch>
        </p:blipFill>
        <p:spPr>
          <a:xfrm>
            <a:off x="4802175" y="1619875"/>
            <a:ext cx="4104726" cy="2444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2"/>
          <p:cNvSpPr txBox="1"/>
          <p:nvPr>
            <p:ph type="title"/>
          </p:nvPr>
        </p:nvSpPr>
        <p:spPr>
          <a:xfrm>
            <a:off x="696750" y="251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600">
                <a:latin typeface="Calibri"/>
                <a:ea typeface="Calibri"/>
                <a:cs typeface="Calibri"/>
                <a:sym typeface="Calibri"/>
              </a:rPr>
              <a:t>Payment Method Preference: </a:t>
            </a:r>
            <a:endParaRPr sz="2600">
              <a:latin typeface="Calibri"/>
              <a:ea typeface="Calibri"/>
              <a:cs typeface="Calibri"/>
              <a:sym typeface="Calibri"/>
            </a:endParaRPr>
          </a:p>
          <a:p>
            <a:pPr indent="0" lvl="0" marL="0" rtl="0" algn="l">
              <a:spcBef>
                <a:spcPts val="0"/>
              </a:spcBef>
              <a:spcAft>
                <a:spcPts val="0"/>
              </a:spcAft>
              <a:buNone/>
            </a:pPr>
            <a:r>
              <a:rPr lang="en" sz="2200">
                <a:latin typeface="Calibri"/>
                <a:ea typeface="Calibri"/>
                <a:cs typeface="Calibri"/>
                <a:sym typeface="Calibri"/>
              </a:rPr>
              <a:t>credit card vs. boleto vs. voucher vs. debit card</a:t>
            </a:r>
            <a:endParaRPr sz="2200">
              <a:latin typeface="Calibri"/>
              <a:ea typeface="Calibri"/>
              <a:cs typeface="Calibri"/>
              <a:sym typeface="Calibri"/>
            </a:endParaRPr>
          </a:p>
        </p:txBody>
      </p:sp>
      <p:sp>
        <p:nvSpPr>
          <p:cNvPr id="281" name="Google Shape;281;p3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82" name="Google Shape;282;p32"/>
          <p:cNvPicPr preferRelativeResize="0"/>
          <p:nvPr/>
        </p:nvPicPr>
        <p:blipFill>
          <a:blip r:embed="rId3">
            <a:alphaModFix/>
          </a:blip>
          <a:stretch>
            <a:fillRect/>
          </a:stretch>
        </p:blipFill>
        <p:spPr>
          <a:xfrm>
            <a:off x="400725" y="1151175"/>
            <a:ext cx="5267046" cy="1569950"/>
          </a:xfrm>
          <a:prstGeom prst="rect">
            <a:avLst/>
          </a:prstGeom>
          <a:noFill/>
          <a:ln>
            <a:noFill/>
          </a:ln>
        </p:spPr>
      </p:pic>
      <p:pic>
        <p:nvPicPr>
          <p:cNvPr id="283" name="Google Shape;283;p32"/>
          <p:cNvPicPr preferRelativeResize="0"/>
          <p:nvPr/>
        </p:nvPicPr>
        <p:blipFill>
          <a:blip r:embed="rId4">
            <a:alphaModFix/>
          </a:blip>
          <a:stretch>
            <a:fillRect/>
          </a:stretch>
        </p:blipFill>
        <p:spPr>
          <a:xfrm>
            <a:off x="500425" y="3280325"/>
            <a:ext cx="5111915" cy="1569950"/>
          </a:xfrm>
          <a:prstGeom prst="rect">
            <a:avLst/>
          </a:prstGeom>
          <a:noFill/>
          <a:ln>
            <a:noFill/>
          </a:ln>
        </p:spPr>
      </p:pic>
      <p:sp>
        <p:nvSpPr>
          <p:cNvPr id="284" name="Google Shape;284;p32"/>
          <p:cNvSpPr/>
          <p:nvPr/>
        </p:nvSpPr>
        <p:spPr>
          <a:xfrm>
            <a:off x="2531950" y="2741413"/>
            <a:ext cx="180900" cy="468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85" name="Google Shape;285;p32"/>
          <p:cNvSpPr txBox="1"/>
          <p:nvPr/>
        </p:nvSpPr>
        <p:spPr>
          <a:xfrm>
            <a:off x="2821325" y="2771538"/>
            <a:ext cx="2278800" cy="2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Box-Cox transformation</a:t>
            </a:r>
            <a:endParaRPr sz="1300">
              <a:solidFill>
                <a:schemeClr val="dk2"/>
              </a:solidFill>
              <a:latin typeface="Calibri"/>
              <a:ea typeface="Calibri"/>
              <a:cs typeface="Calibri"/>
              <a:sym typeface="Calibri"/>
            </a:endParaRPr>
          </a:p>
        </p:txBody>
      </p:sp>
      <p:sp>
        <p:nvSpPr>
          <p:cNvPr id="286" name="Google Shape;286;p32"/>
          <p:cNvSpPr/>
          <p:nvPr/>
        </p:nvSpPr>
        <p:spPr>
          <a:xfrm>
            <a:off x="5727075" y="3785875"/>
            <a:ext cx="385800" cy="232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87" name="Google Shape;287;p32"/>
          <p:cNvSpPr txBox="1"/>
          <p:nvPr/>
        </p:nvSpPr>
        <p:spPr>
          <a:xfrm>
            <a:off x="6229975" y="1245500"/>
            <a:ext cx="2519700" cy="3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Calibri"/>
                <a:ea typeface="Calibri"/>
                <a:cs typeface="Calibri"/>
                <a:sym typeface="Calibri"/>
              </a:rPr>
              <a:t>Kruskal-Wallis H test:</a:t>
            </a:r>
            <a:endParaRPr b="1" sz="16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4 payment methods for Recency:</a:t>
            </a:r>
            <a:endParaRPr sz="1300">
              <a:solidFill>
                <a:schemeClr val="dk2"/>
              </a:solidFill>
              <a:latin typeface="Calibri"/>
              <a:ea typeface="Calibri"/>
              <a:cs typeface="Calibri"/>
              <a:sym typeface="Calibri"/>
            </a:endParaRPr>
          </a:p>
          <a:p>
            <a:pPr indent="457200" lvl="0" marL="0" rtl="0" algn="l">
              <a:spcBef>
                <a:spcPts val="0"/>
              </a:spcBef>
              <a:spcAft>
                <a:spcPts val="0"/>
              </a:spcAft>
              <a:buNone/>
            </a:pPr>
            <a:r>
              <a:rPr lang="en" sz="1300">
                <a:solidFill>
                  <a:schemeClr val="dk2"/>
                </a:solidFill>
                <a:latin typeface="Calibri"/>
                <a:ea typeface="Calibri"/>
                <a:cs typeface="Calibri"/>
                <a:sym typeface="Calibri"/>
              </a:rPr>
              <a:t>P-value: </a:t>
            </a:r>
            <a:r>
              <a:rPr lang="en" sz="1300">
                <a:solidFill>
                  <a:schemeClr val="dk2"/>
                </a:solidFill>
                <a:latin typeface="Calibri"/>
                <a:ea typeface="Calibri"/>
                <a:cs typeface="Calibri"/>
                <a:sym typeface="Calibri"/>
              </a:rPr>
              <a:t>4.20e-106</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a:t>
            </a:r>
            <a:r>
              <a:rPr lang="en" sz="1300">
                <a:solidFill>
                  <a:schemeClr val="dk2"/>
                </a:solidFill>
                <a:latin typeface="Calibri"/>
                <a:ea typeface="Calibri"/>
                <a:cs typeface="Calibri"/>
                <a:sym typeface="Calibri"/>
              </a:rPr>
              <a:t>4 payment methods</a:t>
            </a:r>
            <a:r>
              <a:rPr lang="en" sz="1300">
                <a:solidFill>
                  <a:schemeClr val="dk2"/>
                </a:solidFill>
                <a:latin typeface="Calibri"/>
                <a:ea typeface="Calibri"/>
                <a:cs typeface="Calibri"/>
                <a:sym typeface="Calibri"/>
              </a:rPr>
              <a:t> for Frequency:</a:t>
            </a:r>
            <a:endParaRPr sz="1300">
              <a:solidFill>
                <a:schemeClr val="dk2"/>
              </a:solidFill>
              <a:latin typeface="Calibri"/>
              <a:ea typeface="Calibri"/>
              <a:cs typeface="Calibri"/>
              <a:sym typeface="Calibri"/>
            </a:endParaRPr>
          </a:p>
          <a:p>
            <a:pPr indent="457200" lvl="0" marL="0" rtl="0" algn="l">
              <a:spcBef>
                <a:spcPts val="0"/>
              </a:spcBef>
              <a:spcAft>
                <a:spcPts val="0"/>
              </a:spcAft>
              <a:buNone/>
            </a:pPr>
            <a:r>
              <a:rPr lang="en" sz="1300">
                <a:solidFill>
                  <a:schemeClr val="dk2"/>
                </a:solidFill>
                <a:latin typeface="Calibri"/>
                <a:ea typeface="Calibri"/>
                <a:cs typeface="Calibri"/>
                <a:sym typeface="Calibri"/>
              </a:rPr>
              <a:t>P-value: 0.0432</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a:t>
            </a:r>
            <a:r>
              <a:rPr lang="en" sz="1300">
                <a:solidFill>
                  <a:schemeClr val="dk2"/>
                </a:solidFill>
                <a:latin typeface="Calibri"/>
                <a:ea typeface="Calibri"/>
                <a:cs typeface="Calibri"/>
                <a:sym typeface="Calibri"/>
              </a:rPr>
              <a:t>4 payment methods</a:t>
            </a:r>
            <a:r>
              <a:rPr lang="en" sz="1300">
                <a:solidFill>
                  <a:schemeClr val="dk2"/>
                </a:solidFill>
                <a:latin typeface="Calibri"/>
                <a:ea typeface="Calibri"/>
                <a:cs typeface="Calibri"/>
                <a:sym typeface="Calibri"/>
              </a:rPr>
              <a:t> for Monetary</a:t>
            </a:r>
            <a:endParaRPr sz="1300">
              <a:solidFill>
                <a:schemeClr val="dk2"/>
              </a:solidFill>
              <a:latin typeface="Calibri"/>
              <a:ea typeface="Calibri"/>
              <a:cs typeface="Calibri"/>
              <a:sym typeface="Calibri"/>
            </a:endParaRPr>
          </a:p>
          <a:p>
            <a:pPr indent="457200" lvl="0" marL="0" rtl="0" algn="l">
              <a:spcBef>
                <a:spcPts val="0"/>
              </a:spcBef>
              <a:spcAft>
                <a:spcPts val="0"/>
              </a:spcAft>
              <a:buNone/>
            </a:pPr>
            <a:r>
              <a:rPr lang="en" sz="1300">
                <a:solidFill>
                  <a:schemeClr val="dk2"/>
                </a:solidFill>
                <a:latin typeface="Calibri"/>
                <a:ea typeface="Calibri"/>
                <a:cs typeface="Calibri"/>
                <a:sym typeface="Calibri"/>
              </a:rPr>
              <a:t>P-value: 0.0</a:t>
            </a:r>
            <a:endParaRPr sz="13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a:p>
            <a:pPr indent="0" lvl="0" marL="0" rtl="0" algn="l">
              <a:spcBef>
                <a:spcPts val="0"/>
              </a:spcBef>
              <a:spcAft>
                <a:spcPts val="0"/>
              </a:spcAft>
              <a:buNone/>
            </a:pPr>
            <a:r>
              <a:rPr lang="en" sz="1300">
                <a:solidFill>
                  <a:schemeClr val="dk2"/>
                </a:solidFill>
                <a:latin typeface="Calibri"/>
                <a:ea typeface="Calibri"/>
                <a:cs typeface="Calibri"/>
                <a:sym typeface="Calibri"/>
              </a:rPr>
              <a:t>The difference of customer RFM among </a:t>
            </a:r>
            <a:r>
              <a:rPr lang="en" sz="1300">
                <a:solidFill>
                  <a:schemeClr val="dk2"/>
                </a:solidFill>
                <a:latin typeface="Calibri"/>
                <a:ea typeface="Calibri"/>
                <a:cs typeface="Calibri"/>
                <a:sym typeface="Calibri"/>
              </a:rPr>
              <a:t>4 payment methods </a:t>
            </a:r>
            <a:endParaRPr sz="1300">
              <a:solidFill>
                <a:schemeClr val="dk2"/>
              </a:solidFill>
              <a:latin typeface="Calibri"/>
              <a:ea typeface="Calibri"/>
              <a:cs typeface="Calibri"/>
              <a:sym typeface="Calibri"/>
            </a:endParaRPr>
          </a:p>
          <a:p>
            <a:pPr indent="0" lvl="0" marL="0" rtl="0" algn="l">
              <a:spcBef>
                <a:spcPts val="0"/>
              </a:spcBef>
              <a:spcAft>
                <a:spcPts val="0"/>
              </a:spcAft>
              <a:buNone/>
            </a:pPr>
            <a:r>
              <a:rPr lang="en" sz="1300">
                <a:solidFill>
                  <a:schemeClr val="dk2"/>
                </a:solidFill>
                <a:latin typeface="Calibri"/>
                <a:ea typeface="Calibri"/>
                <a:cs typeface="Calibri"/>
                <a:sym typeface="Calibri"/>
              </a:rPr>
              <a:t>are</a:t>
            </a:r>
            <a:r>
              <a:rPr lang="en" sz="1300">
                <a:solidFill>
                  <a:schemeClr val="dk2"/>
                </a:solidFill>
                <a:latin typeface="Calibri"/>
                <a:ea typeface="Calibri"/>
                <a:cs typeface="Calibri"/>
                <a:sym typeface="Calibri"/>
              </a:rPr>
              <a:t> significant.</a:t>
            </a:r>
            <a:endParaRPr sz="1300">
              <a:solidFill>
                <a:schemeClr val="dk2"/>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1" name="Shape 291"/>
        <p:cNvGrpSpPr/>
        <p:nvPr/>
      </p:nvGrpSpPr>
      <p:grpSpPr>
        <a:xfrm>
          <a:off x="0" y="0"/>
          <a:ext cx="0" cy="0"/>
          <a:chOff x="0" y="0"/>
          <a:chExt cx="0" cy="0"/>
        </a:xfrm>
      </p:grpSpPr>
      <p:sp>
        <p:nvSpPr>
          <p:cNvPr id="292" name="Google Shape;292;p33"/>
          <p:cNvSpPr txBox="1"/>
          <p:nvPr>
            <p:ph type="title"/>
          </p:nvPr>
        </p:nvSpPr>
        <p:spPr>
          <a:xfrm>
            <a:off x="819150" y="4235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latin typeface="Calibri"/>
                <a:ea typeface="Calibri"/>
                <a:cs typeface="Calibri"/>
                <a:sym typeface="Calibri"/>
              </a:rPr>
              <a:t>Geolocation (State): SP vs. RJ vs. MG</a:t>
            </a:r>
            <a:endParaRPr sz="3300"/>
          </a:p>
        </p:txBody>
      </p:sp>
      <p:sp>
        <p:nvSpPr>
          <p:cNvPr id="293" name="Google Shape;293;p3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94" name="Google Shape;294;p33"/>
          <p:cNvPicPr preferRelativeResize="0"/>
          <p:nvPr/>
        </p:nvPicPr>
        <p:blipFill>
          <a:blip r:embed="rId3">
            <a:alphaModFix/>
          </a:blip>
          <a:stretch>
            <a:fillRect/>
          </a:stretch>
        </p:blipFill>
        <p:spPr>
          <a:xfrm>
            <a:off x="654113" y="980550"/>
            <a:ext cx="5715748" cy="1667100"/>
          </a:xfrm>
          <a:prstGeom prst="rect">
            <a:avLst/>
          </a:prstGeom>
          <a:noFill/>
          <a:ln>
            <a:noFill/>
          </a:ln>
        </p:spPr>
      </p:pic>
      <p:pic>
        <p:nvPicPr>
          <p:cNvPr id="295" name="Google Shape;295;p33"/>
          <p:cNvPicPr preferRelativeResize="0"/>
          <p:nvPr/>
        </p:nvPicPr>
        <p:blipFill>
          <a:blip r:embed="rId4">
            <a:alphaModFix/>
          </a:blip>
          <a:stretch>
            <a:fillRect/>
          </a:stretch>
        </p:blipFill>
        <p:spPr>
          <a:xfrm>
            <a:off x="721500" y="3183050"/>
            <a:ext cx="5580974" cy="1667100"/>
          </a:xfrm>
          <a:prstGeom prst="rect">
            <a:avLst/>
          </a:prstGeom>
          <a:noFill/>
          <a:ln>
            <a:noFill/>
          </a:ln>
        </p:spPr>
      </p:pic>
      <p:sp>
        <p:nvSpPr>
          <p:cNvPr id="296" name="Google Shape;296;p33"/>
          <p:cNvSpPr/>
          <p:nvPr/>
        </p:nvSpPr>
        <p:spPr>
          <a:xfrm>
            <a:off x="2953950" y="2688700"/>
            <a:ext cx="120600" cy="3936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97" name="Google Shape;297;p33"/>
          <p:cNvSpPr txBox="1"/>
          <p:nvPr/>
        </p:nvSpPr>
        <p:spPr>
          <a:xfrm>
            <a:off x="3195100" y="2769100"/>
            <a:ext cx="2278800" cy="2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Box-Cox </a:t>
            </a:r>
            <a:r>
              <a:rPr lang="en" sz="1300">
                <a:solidFill>
                  <a:schemeClr val="dk2"/>
                </a:solidFill>
                <a:latin typeface="Calibri"/>
                <a:ea typeface="Calibri"/>
                <a:cs typeface="Calibri"/>
                <a:sym typeface="Calibri"/>
              </a:rPr>
              <a:t>transformation</a:t>
            </a:r>
            <a:endParaRPr sz="1300">
              <a:solidFill>
                <a:schemeClr val="dk2"/>
              </a:solidFill>
              <a:latin typeface="Calibri"/>
              <a:ea typeface="Calibri"/>
              <a:cs typeface="Calibri"/>
              <a:sym typeface="Calibri"/>
            </a:endParaRPr>
          </a:p>
        </p:txBody>
      </p:sp>
      <p:sp>
        <p:nvSpPr>
          <p:cNvPr id="298" name="Google Shape;298;p33"/>
          <p:cNvSpPr/>
          <p:nvPr/>
        </p:nvSpPr>
        <p:spPr>
          <a:xfrm>
            <a:off x="6438425" y="3785875"/>
            <a:ext cx="180900" cy="232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99" name="Google Shape;299;p33"/>
          <p:cNvSpPr txBox="1"/>
          <p:nvPr/>
        </p:nvSpPr>
        <p:spPr>
          <a:xfrm>
            <a:off x="6522825" y="1073075"/>
            <a:ext cx="2532000" cy="3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Kruskal-Wallis H test:</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3 states for Recency:</a:t>
            </a:r>
            <a:endParaRPr sz="1300">
              <a:solidFill>
                <a:schemeClr val="dk2"/>
              </a:solidFill>
              <a:latin typeface="Calibri"/>
              <a:ea typeface="Calibri"/>
              <a:cs typeface="Calibri"/>
              <a:sym typeface="Calibri"/>
            </a:endParaRPr>
          </a:p>
          <a:p>
            <a:pPr indent="0" lvl="0" marL="457200" rtl="0" algn="l">
              <a:spcBef>
                <a:spcPts val="0"/>
              </a:spcBef>
              <a:spcAft>
                <a:spcPts val="0"/>
              </a:spcAft>
              <a:buNone/>
            </a:pPr>
            <a:r>
              <a:rPr lang="en" sz="1300">
                <a:solidFill>
                  <a:schemeClr val="dk2"/>
                </a:solidFill>
                <a:latin typeface="Calibri"/>
                <a:ea typeface="Calibri"/>
                <a:cs typeface="Calibri"/>
                <a:sym typeface="Calibri"/>
              </a:rPr>
              <a:t>P-value:9.21632377485e-49</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3 states for Frequency:</a:t>
            </a:r>
            <a:endParaRPr sz="1300">
              <a:solidFill>
                <a:schemeClr val="dk2"/>
              </a:solidFill>
              <a:latin typeface="Calibri"/>
              <a:ea typeface="Calibri"/>
              <a:cs typeface="Calibri"/>
              <a:sym typeface="Calibri"/>
            </a:endParaRPr>
          </a:p>
          <a:p>
            <a:pPr indent="457200" lvl="0" marL="0" rtl="0" algn="l">
              <a:spcBef>
                <a:spcPts val="0"/>
              </a:spcBef>
              <a:spcAft>
                <a:spcPts val="0"/>
              </a:spcAft>
              <a:buNone/>
            </a:pPr>
            <a:r>
              <a:rPr lang="en" sz="1300">
                <a:solidFill>
                  <a:schemeClr val="dk2"/>
                </a:solidFill>
                <a:latin typeface="Calibri"/>
                <a:ea typeface="Calibri"/>
                <a:cs typeface="Calibri"/>
                <a:sym typeface="Calibri"/>
              </a:rPr>
              <a:t>P-value:0.04319221424761</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compare the 3 states for Monetary</a:t>
            </a:r>
            <a:endParaRPr sz="1300">
              <a:solidFill>
                <a:schemeClr val="dk2"/>
              </a:solidFill>
              <a:latin typeface="Calibri"/>
              <a:ea typeface="Calibri"/>
              <a:cs typeface="Calibri"/>
              <a:sym typeface="Calibri"/>
            </a:endParaRPr>
          </a:p>
          <a:p>
            <a:pPr indent="457200" lvl="0" marL="0" rtl="0" algn="l">
              <a:spcBef>
                <a:spcPts val="0"/>
              </a:spcBef>
              <a:spcAft>
                <a:spcPts val="0"/>
              </a:spcAft>
              <a:buNone/>
            </a:pPr>
            <a:r>
              <a:rPr lang="en" sz="1300">
                <a:solidFill>
                  <a:schemeClr val="dk2"/>
                </a:solidFill>
                <a:latin typeface="Calibri"/>
                <a:ea typeface="Calibri"/>
                <a:cs typeface="Calibri"/>
                <a:sym typeface="Calibri"/>
              </a:rPr>
              <a:t>P-value:5.4374979354e-127</a:t>
            </a:r>
            <a:endParaRPr sz="13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a:p>
            <a:pPr indent="0" lvl="0" marL="0" rtl="0" algn="l">
              <a:spcBef>
                <a:spcPts val="0"/>
              </a:spcBef>
              <a:spcAft>
                <a:spcPts val="0"/>
              </a:spcAft>
              <a:buNone/>
            </a:pPr>
            <a:r>
              <a:rPr lang="en" sz="1300">
                <a:solidFill>
                  <a:schemeClr val="dk2"/>
                </a:solidFill>
                <a:latin typeface="Calibri"/>
                <a:ea typeface="Calibri"/>
                <a:cs typeface="Calibri"/>
                <a:sym typeface="Calibri"/>
              </a:rPr>
              <a:t>=&gt;The difference of customer RFM between three geolocation groups SP, RJ, MG are significant.</a:t>
            </a:r>
            <a:endParaRPr sz="1300">
              <a:solidFill>
                <a:schemeClr val="dk2"/>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4"/>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RFM Modeling</a:t>
            </a:r>
            <a:endParaRPr/>
          </a:p>
        </p:txBody>
      </p:sp>
      <p:sp>
        <p:nvSpPr>
          <p:cNvPr id="305" name="Google Shape;305;p3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7"/>
          <p:cNvSpPr txBox="1"/>
          <p:nvPr>
            <p:ph type="title"/>
          </p:nvPr>
        </p:nvSpPr>
        <p:spPr>
          <a:xfrm>
            <a:off x="426425" y="3288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Topic &amp; Objective</a:t>
            </a:r>
            <a:endParaRPr/>
          </a:p>
        </p:txBody>
      </p:sp>
      <p:sp>
        <p:nvSpPr>
          <p:cNvPr id="149" name="Google Shape;149;p1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0" name="Google Shape;150;p17"/>
          <p:cNvPicPr preferRelativeResize="0"/>
          <p:nvPr/>
        </p:nvPicPr>
        <p:blipFill>
          <a:blip r:embed="rId3">
            <a:alphaModFix/>
          </a:blip>
          <a:stretch>
            <a:fillRect/>
          </a:stretch>
        </p:blipFill>
        <p:spPr>
          <a:xfrm>
            <a:off x="4006300" y="199400"/>
            <a:ext cx="4933125" cy="2703450"/>
          </a:xfrm>
          <a:prstGeom prst="rect">
            <a:avLst/>
          </a:prstGeom>
          <a:noFill/>
          <a:ln>
            <a:noFill/>
          </a:ln>
        </p:spPr>
      </p:pic>
      <p:sp>
        <p:nvSpPr>
          <p:cNvPr id="151" name="Google Shape;151;p17"/>
          <p:cNvSpPr txBox="1"/>
          <p:nvPr/>
        </p:nvSpPr>
        <p:spPr>
          <a:xfrm>
            <a:off x="-158775" y="1092275"/>
            <a:ext cx="4435200" cy="1000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000">
                <a:solidFill>
                  <a:schemeClr val="dk2"/>
                </a:solidFill>
                <a:latin typeface="Calibri"/>
                <a:ea typeface="Calibri"/>
                <a:cs typeface="Calibri"/>
                <a:sym typeface="Calibri"/>
              </a:rPr>
              <a:t>Enhance Customer Experience </a:t>
            </a:r>
            <a:endParaRPr b="1" sz="2000">
              <a:solidFill>
                <a:schemeClr val="dk2"/>
              </a:solidFill>
              <a:latin typeface="Calibri"/>
              <a:ea typeface="Calibri"/>
              <a:cs typeface="Calibri"/>
              <a:sym typeface="Calibri"/>
            </a:endParaRPr>
          </a:p>
          <a:p>
            <a:pPr indent="0" lvl="0" marL="0" rtl="0" algn="ctr">
              <a:lnSpc>
                <a:spcPct val="115000"/>
              </a:lnSpc>
              <a:spcBef>
                <a:spcPts val="1200"/>
              </a:spcBef>
              <a:spcAft>
                <a:spcPts val="1200"/>
              </a:spcAft>
              <a:buNone/>
            </a:pPr>
            <a:r>
              <a:rPr b="1" lang="en" sz="2000">
                <a:solidFill>
                  <a:schemeClr val="dk2"/>
                </a:solidFill>
                <a:latin typeface="Calibri"/>
                <a:ea typeface="Calibri"/>
                <a:cs typeface="Calibri"/>
                <a:sym typeface="Calibri"/>
              </a:rPr>
              <a:t>for Olist E-Commerce Platform</a:t>
            </a:r>
            <a:endParaRPr b="1" sz="2000">
              <a:solidFill>
                <a:schemeClr val="dk2"/>
              </a:solidFill>
              <a:latin typeface="Calibri"/>
              <a:ea typeface="Calibri"/>
              <a:cs typeface="Calibri"/>
              <a:sym typeface="Calibri"/>
            </a:endParaRPr>
          </a:p>
        </p:txBody>
      </p:sp>
      <p:sp>
        <p:nvSpPr>
          <p:cNvPr id="152" name="Google Shape;152;p17"/>
          <p:cNvSpPr/>
          <p:nvPr/>
        </p:nvSpPr>
        <p:spPr>
          <a:xfrm>
            <a:off x="1537050" y="2227650"/>
            <a:ext cx="338700" cy="860100"/>
          </a:xfrm>
          <a:prstGeom prst="downArrow">
            <a:avLst>
              <a:gd fmla="val 50000" name="adj1"/>
              <a:gd fmla="val 50000" name="adj2"/>
            </a:avLst>
          </a:prstGeom>
          <a:solidFill>
            <a:srgbClr val="FFCB0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3" name="Google Shape;153;p17"/>
          <p:cNvSpPr/>
          <p:nvPr/>
        </p:nvSpPr>
        <p:spPr>
          <a:xfrm>
            <a:off x="615875" y="3222625"/>
            <a:ext cx="2194500" cy="1297200"/>
          </a:xfrm>
          <a:prstGeom prst="roundRect">
            <a:avLst>
              <a:gd fmla="val 8565" name="adj"/>
            </a:avLst>
          </a:prstGeom>
          <a:noFill/>
          <a:ln cap="flat" cmpd="sng" w="1905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Analyze customer behavioral patterns from transactional data</a:t>
            </a:r>
            <a:endParaRPr/>
          </a:p>
        </p:txBody>
      </p:sp>
      <p:sp>
        <p:nvSpPr>
          <p:cNvPr id="154" name="Google Shape;154;p17"/>
          <p:cNvSpPr/>
          <p:nvPr/>
        </p:nvSpPr>
        <p:spPr>
          <a:xfrm>
            <a:off x="3626625" y="3222625"/>
            <a:ext cx="2194500" cy="1297200"/>
          </a:xfrm>
          <a:prstGeom prst="roundRect">
            <a:avLst>
              <a:gd fmla="val 8565" name="adj"/>
            </a:avLst>
          </a:prstGeom>
          <a:noFill/>
          <a:ln cap="flat" cmpd="sng" w="1905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Group customers by </a:t>
            </a:r>
            <a:r>
              <a:rPr lang="en"/>
              <a:t>common</a:t>
            </a:r>
            <a:r>
              <a:rPr lang="en"/>
              <a:t> patterns and profile segmentation</a:t>
            </a:r>
            <a:endParaRPr/>
          </a:p>
        </p:txBody>
      </p:sp>
      <p:sp>
        <p:nvSpPr>
          <p:cNvPr id="155" name="Google Shape;155;p17"/>
          <p:cNvSpPr/>
          <p:nvPr/>
        </p:nvSpPr>
        <p:spPr>
          <a:xfrm>
            <a:off x="6575675" y="3222625"/>
            <a:ext cx="2155800" cy="1297200"/>
          </a:xfrm>
          <a:prstGeom prst="roundRect">
            <a:avLst>
              <a:gd fmla="val 8565" name="adj"/>
            </a:avLst>
          </a:prstGeom>
          <a:noFill/>
          <a:ln cap="flat" cmpd="sng" w="1905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Derive personalized </a:t>
            </a:r>
            <a:r>
              <a:rPr lang="en"/>
              <a:t>marketing</a:t>
            </a:r>
            <a:r>
              <a:rPr lang="en"/>
              <a:t> strategies for targeted groups</a:t>
            </a:r>
            <a:endParaRPr/>
          </a:p>
        </p:txBody>
      </p:sp>
      <p:cxnSp>
        <p:nvCxnSpPr>
          <p:cNvPr id="156" name="Google Shape;156;p17"/>
          <p:cNvCxnSpPr>
            <a:stCxn id="153" idx="3"/>
            <a:endCxn id="154" idx="1"/>
          </p:cNvCxnSpPr>
          <p:nvPr/>
        </p:nvCxnSpPr>
        <p:spPr>
          <a:xfrm>
            <a:off x="2810375" y="3871225"/>
            <a:ext cx="816300" cy="0"/>
          </a:xfrm>
          <a:prstGeom prst="straightConnector1">
            <a:avLst/>
          </a:prstGeom>
          <a:noFill/>
          <a:ln cap="flat" cmpd="sng" w="19050">
            <a:solidFill>
              <a:srgbClr val="FFCB0B"/>
            </a:solidFill>
            <a:prstDash val="solid"/>
            <a:round/>
            <a:headEnd len="med" w="med" type="none"/>
            <a:tailEnd len="med" w="med" type="none"/>
          </a:ln>
        </p:spPr>
      </p:cxnSp>
      <p:cxnSp>
        <p:nvCxnSpPr>
          <p:cNvPr id="157" name="Google Shape;157;p17"/>
          <p:cNvCxnSpPr>
            <a:stCxn id="154" idx="3"/>
            <a:endCxn id="155" idx="1"/>
          </p:cNvCxnSpPr>
          <p:nvPr/>
        </p:nvCxnSpPr>
        <p:spPr>
          <a:xfrm>
            <a:off x="5821125" y="3871225"/>
            <a:ext cx="754500" cy="0"/>
          </a:xfrm>
          <a:prstGeom prst="straightConnector1">
            <a:avLst/>
          </a:prstGeom>
          <a:noFill/>
          <a:ln cap="flat" cmpd="sng" w="19050">
            <a:solidFill>
              <a:srgbClr val="FFCB0B"/>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5"/>
          <p:cNvSpPr txBox="1"/>
          <p:nvPr>
            <p:ph type="title"/>
          </p:nvPr>
        </p:nvSpPr>
        <p:spPr>
          <a:xfrm>
            <a:off x="371750" y="3135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RFM Modeling</a:t>
            </a:r>
            <a:endParaRPr/>
          </a:p>
        </p:txBody>
      </p:sp>
      <p:sp>
        <p:nvSpPr>
          <p:cNvPr id="311" name="Google Shape;311;p3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12" name="Google Shape;312;p35"/>
          <p:cNvPicPr preferRelativeResize="0"/>
          <p:nvPr/>
        </p:nvPicPr>
        <p:blipFill>
          <a:blip r:embed="rId3">
            <a:alphaModFix/>
          </a:blip>
          <a:stretch>
            <a:fillRect/>
          </a:stretch>
        </p:blipFill>
        <p:spPr>
          <a:xfrm>
            <a:off x="388875" y="1143076"/>
            <a:ext cx="6143651" cy="1162599"/>
          </a:xfrm>
          <a:prstGeom prst="rect">
            <a:avLst/>
          </a:prstGeom>
          <a:noFill/>
          <a:ln>
            <a:noFill/>
          </a:ln>
        </p:spPr>
      </p:pic>
      <p:sp>
        <p:nvSpPr>
          <p:cNvPr id="313" name="Google Shape;313;p35"/>
          <p:cNvSpPr txBox="1"/>
          <p:nvPr/>
        </p:nvSpPr>
        <p:spPr>
          <a:xfrm>
            <a:off x="6532525" y="2662500"/>
            <a:ext cx="2406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2"/>
                </a:solidFill>
                <a:latin typeface="Calibri"/>
                <a:ea typeface="Calibri"/>
                <a:cs typeface="Calibri"/>
                <a:sym typeface="Calibri"/>
              </a:rPr>
              <a:t>K-means with 3 clusters </a:t>
            </a:r>
            <a:endParaRPr b="1" sz="1600">
              <a:solidFill>
                <a:schemeClr val="dk2"/>
              </a:solidFill>
              <a:latin typeface="Calibri"/>
              <a:ea typeface="Calibri"/>
              <a:cs typeface="Calibri"/>
              <a:sym typeface="Calibri"/>
            </a:endParaRPr>
          </a:p>
          <a:p>
            <a:pPr indent="0" lvl="0" marL="0" rtl="0" algn="l">
              <a:spcBef>
                <a:spcPts val="0"/>
              </a:spcBef>
              <a:spcAft>
                <a:spcPts val="0"/>
              </a:spcAft>
              <a:buNone/>
            </a:pPr>
            <a:r>
              <a:rPr b="1" lang="en" sz="1600">
                <a:solidFill>
                  <a:schemeClr val="dk2"/>
                </a:solidFill>
                <a:latin typeface="Calibri"/>
                <a:ea typeface="Calibri"/>
                <a:cs typeface="Calibri"/>
                <a:sym typeface="Calibri"/>
              </a:rPr>
              <a:t>(selected by silhouette)</a:t>
            </a:r>
            <a:endParaRPr b="1" sz="1600">
              <a:solidFill>
                <a:schemeClr val="dk2"/>
              </a:solidFill>
              <a:latin typeface="Calibri"/>
              <a:ea typeface="Calibri"/>
              <a:cs typeface="Calibri"/>
              <a:sym typeface="Calibri"/>
            </a:endParaRPr>
          </a:p>
        </p:txBody>
      </p:sp>
      <p:pic>
        <p:nvPicPr>
          <p:cNvPr id="314" name="Google Shape;314;p35"/>
          <p:cNvPicPr preferRelativeResize="0"/>
          <p:nvPr/>
        </p:nvPicPr>
        <p:blipFill>
          <a:blip r:embed="rId4">
            <a:alphaModFix/>
          </a:blip>
          <a:stretch>
            <a:fillRect/>
          </a:stretch>
        </p:blipFill>
        <p:spPr>
          <a:xfrm>
            <a:off x="381000" y="2414825"/>
            <a:ext cx="5809676" cy="1235275"/>
          </a:xfrm>
          <a:prstGeom prst="rect">
            <a:avLst/>
          </a:prstGeom>
          <a:noFill/>
          <a:ln>
            <a:noFill/>
          </a:ln>
        </p:spPr>
      </p:pic>
      <p:pic>
        <p:nvPicPr>
          <p:cNvPr id="315" name="Google Shape;315;p35"/>
          <p:cNvPicPr preferRelativeResize="0"/>
          <p:nvPr/>
        </p:nvPicPr>
        <p:blipFill>
          <a:blip r:embed="rId5">
            <a:alphaModFix/>
          </a:blip>
          <a:stretch>
            <a:fillRect/>
          </a:stretch>
        </p:blipFill>
        <p:spPr>
          <a:xfrm>
            <a:off x="381000" y="3696425"/>
            <a:ext cx="6397524" cy="992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6"/>
          <p:cNvSpPr txBox="1"/>
          <p:nvPr>
            <p:ph type="title"/>
          </p:nvPr>
        </p:nvSpPr>
        <p:spPr>
          <a:xfrm>
            <a:off x="326375" y="3374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Overall Score: R + F + M </a:t>
            </a:r>
            <a:endParaRPr/>
          </a:p>
        </p:txBody>
      </p:sp>
      <p:sp>
        <p:nvSpPr>
          <p:cNvPr id="321" name="Google Shape;321;p3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22" name="Google Shape;322;p36"/>
          <p:cNvSpPr/>
          <p:nvPr/>
        </p:nvSpPr>
        <p:spPr>
          <a:xfrm>
            <a:off x="4649000" y="2199575"/>
            <a:ext cx="346500" cy="100200"/>
          </a:xfrm>
          <a:prstGeom prst="rightArrow">
            <a:avLst>
              <a:gd fmla="val 50000" name="adj1"/>
              <a:gd fmla="val 50000" name="adj2"/>
            </a:avLst>
          </a:prstGeom>
          <a:solidFill>
            <a:srgbClr val="FFCB0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23" name="Google Shape;323;p36"/>
          <p:cNvSpPr txBox="1"/>
          <p:nvPr/>
        </p:nvSpPr>
        <p:spPr>
          <a:xfrm>
            <a:off x="4452050" y="2463525"/>
            <a:ext cx="740400" cy="23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libri"/>
                <a:ea typeface="Calibri"/>
                <a:cs typeface="Calibri"/>
                <a:sym typeface="Calibri"/>
              </a:rPr>
              <a:t>MinMax</a:t>
            </a:r>
            <a:endParaRPr sz="1200">
              <a:solidFill>
                <a:schemeClr val="dk2"/>
              </a:solidFill>
              <a:latin typeface="Calibri"/>
              <a:ea typeface="Calibri"/>
              <a:cs typeface="Calibri"/>
              <a:sym typeface="Calibri"/>
            </a:endParaRPr>
          </a:p>
          <a:p>
            <a:pPr indent="0" lvl="0" marL="0" rtl="0" algn="ctr">
              <a:spcBef>
                <a:spcPts val="0"/>
              </a:spcBef>
              <a:spcAft>
                <a:spcPts val="0"/>
              </a:spcAft>
              <a:buNone/>
            </a:pPr>
            <a:r>
              <a:rPr lang="en" sz="1200">
                <a:solidFill>
                  <a:schemeClr val="dk2"/>
                </a:solidFill>
                <a:latin typeface="Calibri"/>
                <a:ea typeface="Calibri"/>
                <a:cs typeface="Calibri"/>
                <a:sym typeface="Calibri"/>
              </a:rPr>
              <a:t>Scaled</a:t>
            </a:r>
            <a:endParaRPr sz="1200">
              <a:solidFill>
                <a:schemeClr val="dk2"/>
              </a:solidFill>
              <a:latin typeface="Calibri"/>
              <a:ea typeface="Calibri"/>
              <a:cs typeface="Calibri"/>
              <a:sym typeface="Calibri"/>
            </a:endParaRPr>
          </a:p>
        </p:txBody>
      </p:sp>
      <p:pic>
        <p:nvPicPr>
          <p:cNvPr id="324" name="Google Shape;324;p36"/>
          <p:cNvPicPr preferRelativeResize="0"/>
          <p:nvPr/>
        </p:nvPicPr>
        <p:blipFill>
          <a:blip r:embed="rId3">
            <a:alphaModFix/>
          </a:blip>
          <a:stretch>
            <a:fillRect/>
          </a:stretch>
        </p:blipFill>
        <p:spPr>
          <a:xfrm>
            <a:off x="381000" y="1444425"/>
            <a:ext cx="3973276" cy="2277610"/>
          </a:xfrm>
          <a:prstGeom prst="rect">
            <a:avLst/>
          </a:prstGeom>
          <a:noFill/>
          <a:ln>
            <a:noFill/>
          </a:ln>
        </p:spPr>
      </p:pic>
      <p:pic>
        <p:nvPicPr>
          <p:cNvPr id="325" name="Google Shape;325;p36"/>
          <p:cNvPicPr preferRelativeResize="0"/>
          <p:nvPr/>
        </p:nvPicPr>
        <p:blipFill>
          <a:blip r:embed="rId4">
            <a:alphaModFix/>
          </a:blip>
          <a:stretch>
            <a:fillRect/>
          </a:stretch>
        </p:blipFill>
        <p:spPr>
          <a:xfrm>
            <a:off x="5192450" y="1377975"/>
            <a:ext cx="3378275" cy="2336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31" name="Google Shape;331;p37"/>
          <p:cNvPicPr preferRelativeResize="0"/>
          <p:nvPr/>
        </p:nvPicPr>
        <p:blipFill>
          <a:blip r:embed="rId3">
            <a:alphaModFix/>
          </a:blip>
          <a:stretch>
            <a:fillRect/>
          </a:stretch>
        </p:blipFill>
        <p:spPr>
          <a:xfrm>
            <a:off x="291775" y="985675"/>
            <a:ext cx="5652545" cy="3747375"/>
          </a:xfrm>
          <a:prstGeom prst="rect">
            <a:avLst/>
          </a:prstGeom>
          <a:noFill/>
          <a:ln>
            <a:noFill/>
          </a:ln>
        </p:spPr>
      </p:pic>
      <p:sp>
        <p:nvSpPr>
          <p:cNvPr id="332" name="Google Shape;332;p37"/>
          <p:cNvSpPr txBox="1"/>
          <p:nvPr/>
        </p:nvSpPr>
        <p:spPr>
          <a:xfrm>
            <a:off x="3199925" y="3942325"/>
            <a:ext cx="4435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2"/>
                </a:solidFill>
                <a:latin typeface="Calibri"/>
                <a:ea typeface="Calibri"/>
                <a:cs typeface="Calibri"/>
                <a:sym typeface="Calibri"/>
              </a:rPr>
              <a:t>MinMax-Scaled Radar Plot</a:t>
            </a:r>
            <a:endParaRPr b="1" sz="1600">
              <a:solidFill>
                <a:schemeClr val="dk2"/>
              </a:solidFill>
              <a:latin typeface="Calibri"/>
              <a:ea typeface="Calibri"/>
              <a:cs typeface="Calibri"/>
              <a:sym typeface="Calibri"/>
            </a:endParaRPr>
          </a:p>
        </p:txBody>
      </p:sp>
      <p:graphicFrame>
        <p:nvGraphicFramePr>
          <p:cNvPr id="333" name="Google Shape;333;p37"/>
          <p:cNvGraphicFramePr/>
          <p:nvPr/>
        </p:nvGraphicFramePr>
        <p:xfrm>
          <a:off x="6291525" y="625975"/>
          <a:ext cx="3000000" cy="3000000"/>
        </p:xfrm>
        <a:graphic>
          <a:graphicData uri="http://schemas.openxmlformats.org/drawingml/2006/table">
            <a:tbl>
              <a:tblPr>
                <a:noFill/>
                <a:tableStyleId>{4C2F9640-5E38-4C37-A5D7-85E889F12BE1}</a:tableStyleId>
              </a:tblPr>
              <a:tblGrid>
                <a:gridCol w="1163250"/>
                <a:gridCol w="1425050"/>
              </a:tblGrid>
              <a:tr h="624575">
                <a:tc>
                  <a:txBody>
                    <a:bodyPr/>
                    <a:lstStyle/>
                    <a:p>
                      <a:pPr indent="0" lvl="0" marL="0" rtl="0" algn="ctr">
                        <a:spcBef>
                          <a:spcPts val="0"/>
                        </a:spcBef>
                        <a:spcAft>
                          <a:spcPts val="0"/>
                        </a:spcAft>
                        <a:buNone/>
                      </a:pPr>
                      <a:r>
                        <a:rPr lang="en"/>
                        <a:t>Cluster 0&amp;1</a:t>
                      </a:r>
                      <a:endParaRPr/>
                    </a:p>
                  </a:txBody>
                  <a:tcPr marT="91425" marB="91425" marR="91425" marL="91425" anchor="ctr"/>
                </a:tc>
                <a:tc>
                  <a:txBody>
                    <a:bodyPr/>
                    <a:lstStyle/>
                    <a:p>
                      <a:pPr indent="0" lvl="0" marL="0" rtl="0" algn="ctr">
                        <a:spcBef>
                          <a:spcPts val="0"/>
                        </a:spcBef>
                        <a:spcAft>
                          <a:spcPts val="0"/>
                        </a:spcAft>
                        <a:buNone/>
                      </a:pPr>
                      <a:r>
                        <a:rPr lang="en"/>
                        <a:t>Churning Customers</a:t>
                      </a:r>
                      <a:endParaRPr/>
                    </a:p>
                  </a:txBody>
                  <a:tcPr marT="91425" marB="91425" marR="91425" marL="91425" anchor="ctr"/>
                </a:tc>
              </a:tr>
              <a:tr h="624575">
                <a:tc>
                  <a:txBody>
                    <a:bodyPr/>
                    <a:lstStyle/>
                    <a:p>
                      <a:pPr indent="0" lvl="0" marL="0" rtl="0" algn="ctr">
                        <a:spcBef>
                          <a:spcPts val="0"/>
                        </a:spcBef>
                        <a:spcAft>
                          <a:spcPts val="0"/>
                        </a:spcAft>
                        <a:buNone/>
                      </a:pPr>
                      <a:r>
                        <a:rPr lang="en"/>
                        <a:t>Cluster 2</a:t>
                      </a:r>
                      <a:endParaRPr/>
                    </a:p>
                  </a:txBody>
                  <a:tcPr marT="91425" marB="91425" marR="91425" marL="91425" anchor="ctr"/>
                </a:tc>
                <a:tc>
                  <a:txBody>
                    <a:bodyPr/>
                    <a:lstStyle/>
                    <a:p>
                      <a:pPr indent="0" lvl="0" marL="0" rtl="0" algn="ctr">
                        <a:spcBef>
                          <a:spcPts val="0"/>
                        </a:spcBef>
                        <a:spcAft>
                          <a:spcPts val="0"/>
                        </a:spcAft>
                        <a:buNone/>
                      </a:pPr>
                      <a:r>
                        <a:rPr lang="en"/>
                        <a:t>New Customers</a:t>
                      </a:r>
                      <a:endParaRPr/>
                    </a:p>
                  </a:txBody>
                  <a:tcPr marT="91425" marB="91425" marR="91425" marL="91425" anchor="ctr"/>
                </a:tc>
              </a:tr>
              <a:tr h="624575">
                <a:tc>
                  <a:txBody>
                    <a:bodyPr/>
                    <a:lstStyle/>
                    <a:p>
                      <a:pPr indent="0" lvl="0" marL="0" rtl="0" algn="ctr">
                        <a:spcBef>
                          <a:spcPts val="0"/>
                        </a:spcBef>
                        <a:spcAft>
                          <a:spcPts val="0"/>
                        </a:spcAft>
                        <a:buNone/>
                      </a:pPr>
                      <a:r>
                        <a:rPr lang="en"/>
                        <a:t>Cluster 3</a:t>
                      </a:r>
                      <a:endParaRPr/>
                    </a:p>
                  </a:txBody>
                  <a:tcPr marT="91425" marB="91425" marR="91425" marL="91425" anchor="ctr"/>
                </a:tc>
                <a:tc>
                  <a:txBody>
                    <a:bodyPr/>
                    <a:lstStyle/>
                    <a:p>
                      <a:pPr indent="0" lvl="0" marL="0" rtl="0" algn="ctr">
                        <a:spcBef>
                          <a:spcPts val="0"/>
                        </a:spcBef>
                        <a:spcAft>
                          <a:spcPts val="0"/>
                        </a:spcAft>
                        <a:buNone/>
                      </a:pPr>
                      <a:r>
                        <a:rPr lang="en"/>
                        <a:t>Need Attention Customers</a:t>
                      </a:r>
                      <a:endParaRPr/>
                    </a:p>
                  </a:txBody>
                  <a:tcPr marT="91425" marB="91425" marR="91425" marL="91425" anchor="ctr"/>
                </a:tc>
              </a:tr>
              <a:tr h="624575">
                <a:tc>
                  <a:txBody>
                    <a:bodyPr/>
                    <a:lstStyle/>
                    <a:p>
                      <a:pPr indent="0" lvl="0" marL="0" rtl="0" algn="ctr">
                        <a:spcBef>
                          <a:spcPts val="0"/>
                        </a:spcBef>
                        <a:spcAft>
                          <a:spcPts val="0"/>
                        </a:spcAft>
                        <a:buNone/>
                      </a:pPr>
                      <a:r>
                        <a:rPr lang="en"/>
                        <a:t>Cluster 4</a:t>
                      </a:r>
                      <a:endParaRPr/>
                    </a:p>
                  </a:txBody>
                  <a:tcPr marT="91425" marB="91425" marR="91425" marL="91425" anchor="ctr"/>
                </a:tc>
                <a:tc>
                  <a:txBody>
                    <a:bodyPr/>
                    <a:lstStyle/>
                    <a:p>
                      <a:pPr indent="0" lvl="0" marL="0" rtl="0" algn="ctr">
                        <a:spcBef>
                          <a:spcPts val="0"/>
                        </a:spcBef>
                        <a:spcAft>
                          <a:spcPts val="0"/>
                        </a:spcAft>
                        <a:buNone/>
                      </a:pPr>
                      <a:r>
                        <a:rPr lang="en"/>
                        <a:t>Loyal Customers</a:t>
                      </a:r>
                      <a:endParaRPr/>
                    </a:p>
                  </a:txBody>
                  <a:tcPr marT="91425" marB="91425" marR="91425" marL="91425" anchor="ctr"/>
                </a:tc>
              </a:tr>
              <a:tr h="624575">
                <a:tc>
                  <a:txBody>
                    <a:bodyPr/>
                    <a:lstStyle/>
                    <a:p>
                      <a:pPr indent="0" lvl="0" marL="0" rtl="0" algn="ctr">
                        <a:spcBef>
                          <a:spcPts val="0"/>
                        </a:spcBef>
                        <a:spcAft>
                          <a:spcPts val="0"/>
                        </a:spcAft>
                        <a:buNone/>
                      </a:pPr>
                      <a:r>
                        <a:rPr lang="en"/>
                        <a:t>Cluster 5</a:t>
                      </a:r>
                      <a:endParaRPr/>
                    </a:p>
                  </a:txBody>
                  <a:tcPr marT="91425" marB="91425" marR="91425" marL="91425" anchor="ctr"/>
                </a:tc>
                <a:tc>
                  <a:txBody>
                    <a:bodyPr/>
                    <a:lstStyle/>
                    <a:p>
                      <a:pPr indent="0" lvl="0" marL="0" rtl="0" algn="ctr">
                        <a:spcBef>
                          <a:spcPts val="0"/>
                        </a:spcBef>
                        <a:spcAft>
                          <a:spcPts val="0"/>
                        </a:spcAft>
                        <a:buNone/>
                      </a:pPr>
                      <a:r>
                        <a:rPr lang="en"/>
                        <a:t>Promising Customers</a:t>
                      </a:r>
                      <a:endParaRPr/>
                    </a:p>
                  </a:txBody>
                  <a:tcPr marT="91425" marB="91425" marR="91425" marL="91425" anchor="ctr"/>
                </a:tc>
              </a:tr>
              <a:tr h="624575">
                <a:tc>
                  <a:txBody>
                    <a:bodyPr/>
                    <a:lstStyle/>
                    <a:p>
                      <a:pPr indent="0" lvl="0" marL="0" rtl="0" algn="ctr">
                        <a:spcBef>
                          <a:spcPts val="0"/>
                        </a:spcBef>
                        <a:spcAft>
                          <a:spcPts val="0"/>
                        </a:spcAft>
                        <a:buNone/>
                      </a:pPr>
                      <a:r>
                        <a:rPr lang="en"/>
                        <a:t>Cluster 6</a:t>
                      </a:r>
                      <a:endParaRPr/>
                    </a:p>
                  </a:txBody>
                  <a:tcPr marT="91425" marB="91425" marR="91425" marL="91425" anchor="ctr"/>
                </a:tc>
                <a:tc>
                  <a:txBody>
                    <a:bodyPr/>
                    <a:lstStyle/>
                    <a:p>
                      <a:pPr indent="0" lvl="0" marL="0" rtl="0" algn="ctr">
                        <a:spcBef>
                          <a:spcPts val="0"/>
                        </a:spcBef>
                        <a:spcAft>
                          <a:spcPts val="0"/>
                        </a:spcAft>
                        <a:buNone/>
                      </a:pPr>
                      <a:r>
                        <a:rPr lang="en"/>
                        <a:t>Core Customers</a:t>
                      </a:r>
                      <a:endParaRPr/>
                    </a:p>
                  </a:txBody>
                  <a:tcPr marT="91425" marB="91425" marR="91425" marL="91425" anchor="ct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8"/>
          <p:cNvSpPr txBox="1"/>
          <p:nvPr>
            <p:ph idx="12" type="sldNum"/>
          </p:nvPr>
        </p:nvSpPr>
        <p:spPr>
          <a:xfrm>
            <a:off x="8466934" y="46198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pSp>
        <p:nvGrpSpPr>
          <p:cNvPr id="339" name="Google Shape;339;p38"/>
          <p:cNvGrpSpPr/>
          <p:nvPr/>
        </p:nvGrpSpPr>
        <p:grpSpPr>
          <a:xfrm>
            <a:off x="456738" y="490650"/>
            <a:ext cx="3346816" cy="548872"/>
            <a:chOff x="217175" y="1214925"/>
            <a:chExt cx="3346816" cy="548872"/>
          </a:xfrm>
        </p:grpSpPr>
        <p:grpSp>
          <p:nvGrpSpPr>
            <p:cNvPr id="340" name="Google Shape;340;p38"/>
            <p:cNvGrpSpPr/>
            <p:nvPr/>
          </p:nvGrpSpPr>
          <p:grpSpPr>
            <a:xfrm>
              <a:off x="217175" y="1214925"/>
              <a:ext cx="943861" cy="548825"/>
              <a:chOff x="489226" y="1417721"/>
              <a:chExt cx="840856" cy="548825"/>
            </a:xfrm>
          </p:grpSpPr>
          <p:sp>
            <p:nvSpPr>
              <p:cNvPr id="341" name="Google Shape;341;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42" name="Google Shape;342;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0&amp;1</a:t>
                </a:r>
                <a:endParaRPr sz="1600">
                  <a:solidFill>
                    <a:srgbClr val="FFFFFF"/>
                  </a:solidFill>
                  <a:latin typeface="Lato Black"/>
                  <a:ea typeface="Lato Black"/>
                  <a:cs typeface="Lato Black"/>
                  <a:sym typeface="Lato Black"/>
                </a:endParaRPr>
              </a:p>
            </p:txBody>
          </p:sp>
        </p:grpSp>
        <p:grpSp>
          <p:nvGrpSpPr>
            <p:cNvPr id="343" name="Google Shape;343;p38"/>
            <p:cNvGrpSpPr/>
            <p:nvPr/>
          </p:nvGrpSpPr>
          <p:grpSpPr>
            <a:xfrm>
              <a:off x="1236659" y="1215102"/>
              <a:ext cx="2327332" cy="548695"/>
              <a:chOff x="282200" y="1913049"/>
              <a:chExt cx="3284408" cy="457208"/>
            </a:xfrm>
          </p:grpSpPr>
          <p:sp>
            <p:nvSpPr>
              <p:cNvPr id="344" name="Google Shape;344;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Churning Customers</a:t>
                </a:r>
                <a:endParaRPr sz="1600">
                  <a:solidFill>
                    <a:srgbClr val="00264B"/>
                  </a:solidFill>
                  <a:latin typeface="Lato Black"/>
                  <a:ea typeface="Lato Black"/>
                  <a:cs typeface="Lato Black"/>
                  <a:sym typeface="Lato Black"/>
                </a:endParaRPr>
              </a:p>
            </p:txBody>
          </p:sp>
        </p:grpSp>
      </p:grpSp>
      <p:sp>
        <p:nvSpPr>
          <p:cNvPr id="346" name="Google Shape;346;p38"/>
          <p:cNvSpPr/>
          <p:nvPr/>
        </p:nvSpPr>
        <p:spPr>
          <a:xfrm>
            <a:off x="4495800" y="509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Low engagement and spending in a long period of time</a:t>
            </a:r>
            <a:endParaRPr sz="1200">
              <a:latin typeface="Calibri"/>
              <a:ea typeface="Calibri"/>
              <a:cs typeface="Calibri"/>
              <a:sym typeface="Calibri"/>
            </a:endParaRPr>
          </a:p>
        </p:txBody>
      </p:sp>
      <p:grpSp>
        <p:nvGrpSpPr>
          <p:cNvPr id="347" name="Google Shape;347;p38"/>
          <p:cNvGrpSpPr/>
          <p:nvPr/>
        </p:nvGrpSpPr>
        <p:grpSpPr>
          <a:xfrm>
            <a:off x="456738" y="1252650"/>
            <a:ext cx="3346816" cy="548872"/>
            <a:chOff x="217175" y="1214925"/>
            <a:chExt cx="3346816" cy="548872"/>
          </a:xfrm>
        </p:grpSpPr>
        <p:grpSp>
          <p:nvGrpSpPr>
            <p:cNvPr id="348" name="Google Shape;348;p38"/>
            <p:cNvGrpSpPr/>
            <p:nvPr/>
          </p:nvGrpSpPr>
          <p:grpSpPr>
            <a:xfrm>
              <a:off x="217175" y="1214925"/>
              <a:ext cx="943861" cy="548825"/>
              <a:chOff x="489226" y="1417721"/>
              <a:chExt cx="840856" cy="548825"/>
            </a:xfrm>
          </p:grpSpPr>
          <p:sp>
            <p:nvSpPr>
              <p:cNvPr id="349" name="Google Shape;349;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50" name="Google Shape;350;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2</a:t>
                </a:r>
                <a:endParaRPr sz="1600">
                  <a:solidFill>
                    <a:srgbClr val="FFFFFF"/>
                  </a:solidFill>
                  <a:latin typeface="Lato Black"/>
                  <a:ea typeface="Lato Black"/>
                  <a:cs typeface="Lato Black"/>
                  <a:sym typeface="Lato Black"/>
                </a:endParaRPr>
              </a:p>
            </p:txBody>
          </p:sp>
        </p:grpSp>
        <p:grpSp>
          <p:nvGrpSpPr>
            <p:cNvPr id="351" name="Google Shape;351;p38"/>
            <p:cNvGrpSpPr/>
            <p:nvPr/>
          </p:nvGrpSpPr>
          <p:grpSpPr>
            <a:xfrm>
              <a:off x="1236659" y="1215102"/>
              <a:ext cx="2327332" cy="548695"/>
              <a:chOff x="282200" y="1913049"/>
              <a:chExt cx="3284408" cy="457208"/>
            </a:xfrm>
          </p:grpSpPr>
          <p:sp>
            <p:nvSpPr>
              <p:cNvPr id="352" name="Google Shape;352;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New Customers</a:t>
                </a:r>
                <a:endParaRPr sz="1600">
                  <a:solidFill>
                    <a:srgbClr val="00264B"/>
                  </a:solidFill>
                  <a:latin typeface="Lato Black"/>
                  <a:ea typeface="Lato Black"/>
                  <a:cs typeface="Lato Black"/>
                  <a:sym typeface="Lato Black"/>
                </a:endParaRPr>
              </a:p>
            </p:txBody>
          </p:sp>
        </p:grpSp>
      </p:grpSp>
      <p:sp>
        <p:nvSpPr>
          <p:cNvPr id="354" name="Google Shape;354;p38"/>
          <p:cNvSpPr/>
          <p:nvPr/>
        </p:nvSpPr>
        <p:spPr>
          <a:xfrm>
            <a:off x="4495800" y="1271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Engaged recently with infrequent purchases and low spending</a:t>
            </a:r>
            <a:endParaRPr sz="1200">
              <a:latin typeface="Calibri"/>
              <a:ea typeface="Calibri"/>
              <a:cs typeface="Calibri"/>
              <a:sym typeface="Calibri"/>
            </a:endParaRPr>
          </a:p>
        </p:txBody>
      </p:sp>
      <p:grpSp>
        <p:nvGrpSpPr>
          <p:cNvPr id="355" name="Google Shape;355;p38"/>
          <p:cNvGrpSpPr/>
          <p:nvPr/>
        </p:nvGrpSpPr>
        <p:grpSpPr>
          <a:xfrm>
            <a:off x="456738" y="2014650"/>
            <a:ext cx="3346816" cy="548872"/>
            <a:chOff x="217175" y="1214925"/>
            <a:chExt cx="3346816" cy="548872"/>
          </a:xfrm>
        </p:grpSpPr>
        <p:grpSp>
          <p:nvGrpSpPr>
            <p:cNvPr id="356" name="Google Shape;356;p38"/>
            <p:cNvGrpSpPr/>
            <p:nvPr/>
          </p:nvGrpSpPr>
          <p:grpSpPr>
            <a:xfrm>
              <a:off x="217175" y="1214925"/>
              <a:ext cx="943861" cy="548825"/>
              <a:chOff x="489226" y="1417721"/>
              <a:chExt cx="840856" cy="548825"/>
            </a:xfrm>
          </p:grpSpPr>
          <p:sp>
            <p:nvSpPr>
              <p:cNvPr id="357" name="Google Shape;357;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58" name="Google Shape;358;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3</a:t>
                </a:r>
                <a:endParaRPr sz="1600">
                  <a:solidFill>
                    <a:srgbClr val="FFFFFF"/>
                  </a:solidFill>
                  <a:latin typeface="Lato Black"/>
                  <a:ea typeface="Lato Black"/>
                  <a:cs typeface="Lato Black"/>
                  <a:sym typeface="Lato Black"/>
                </a:endParaRPr>
              </a:p>
            </p:txBody>
          </p:sp>
        </p:grpSp>
        <p:grpSp>
          <p:nvGrpSpPr>
            <p:cNvPr id="359" name="Google Shape;359;p38"/>
            <p:cNvGrpSpPr/>
            <p:nvPr/>
          </p:nvGrpSpPr>
          <p:grpSpPr>
            <a:xfrm>
              <a:off x="1236659" y="1215102"/>
              <a:ext cx="2327332" cy="548695"/>
              <a:chOff x="282200" y="1913049"/>
              <a:chExt cx="3284408" cy="457208"/>
            </a:xfrm>
          </p:grpSpPr>
          <p:sp>
            <p:nvSpPr>
              <p:cNvPr id="360" name="Google Shape;360;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Need Attentions</a:t>
                </a:r>
                <a:endParaRPr sz="1600">
                  <a:solidFill>
                    <a:srgbClr val="00264B"/>
                  </a:solidFill>
                  <a:latin typeface="Lato Black"/>
                  <a:ea typeface="Lato Black"/>
                  <a:cs typeface="Lato Black"/>
                  <a:sym typeface="Lato Black"/>
                </a:endParaRPr>
              </a:p>
            </p:txBody>
          </p:sp>
        </p:grpSp>
      </p:grpSp>
      <p:sp>
        <p:nvSpPr>
          <p:cNvPr id="362" name="Google Shape;362;p38"/>
          <p:cNvSpPr/>
          <p:nvPr/>
        </p:nvSpPr>
        <p:spPr>
          <a:xfrm>
            <a:off x="4495800" y="2033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Moderate across Recency, Frequency and Monetary</a:t>
            </a:r>
            <a:endParaRPr sz="1200">
              <a:latin typeface="Calibri"/>
              <a:ea typeface="Calibri"/>
              <a:cs typeface="Calibri"/>
              <a:sym typeface="Calibri"/>
            </a:endParaRPr>
          </a:p>
        </p:txBody>
      </p:sp>
      <p:grpSp>
        <p:nvGrpSpPr>
          <p:cNvPr id="363" name="Google Shape;363;p38"/>
          <p:cNvGrpSpPr/>
          <p:nvPr/>
        </p:nvGrpSpPr>
        <p:grpSpPr>
          <a:xfrm>
            <a:off x="456738" y="2776650"/>
            <a:ext cx="3346816" cy="548872"/>
            <a:chOff x="217175" y="1214925"/>
            <a:chExt cx="3346816" cy="548872"/>
          </a:xfrm>
        </p:grpSpPr>
        <p:grpSp>
          <p:nvGrpSpPr>
            <p:cNvPr id="364" name="Google Shape;364;p38"/>
            <p:cNvGrpSpPr/>
            <p:nvPr/>
          </p:nvGrpSpPr>
          <p:grpSpPr>
            <a:xfrm>
              <a:off x="217175" y="1214925"/>
              <a:ext cx="943861" cy="548825"/>
              <a:chOff x="489226" y="1417721"/>
              <a:chExt cx="840856" cy="548825"/>
            </a:xfrm>
          </p:grpSpPr>
          <p:sp>
            <p:nvSpPr>
              <p:cNvPr id="365" name="Google Shape;365;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66" name="Google Shape;366;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4</a:t>
                </a:r>
                <a:endParaRPr sz="1600">
                  <a:solidFill>
                    <a:srgbClr val="FFFFFF"/>
                  </a:solidFill>
                  <a:latin typeface="Lato Black"/>
                  <a:ea typeface="Lato Black"/>
                  <a:cs typeface="Lato Black"/>
                  <a:sym typeface="Lato Black"/>
                </a:endParaRPr>
              </a:p>
            </p:txBody>
          </p:sp>
        </p:grpSp>
        <p:grpSp>
          <p:nvGrpSpPr>
            <p:cNvPr id="367" name="Google Shape;367;p38"/>
            <p:cNvGrpSpPr/>
            <p:nvPr/>
          </p:nvGrpSpPr>
          <p:grpSpPr>
            <a:xfrm>
              <a:off x="1236659" y="1215102"/>
              <a:ext cx="2327332" cy="548695"/>
              <a:chOff x="282200" y="1913049"/>
              <a:chExt cx="3284408" cy="457208"/>
            </a:xfrm>
          </p:grpSpPr>
          <p:sp>
            <p:nvSpPr>
              <p:cNvPr id="368" name="Google Shape;368;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Loyal Customers</a:t>
                </a:r>
                <a:endParaRPr sz="1600">
                  <a:solidFill>
                    <a:srgbClr val="00264B"/>
                  </a:solidFill>
                  <a:latin typeface="Lato Black"/>
                  <a:ea typeface="Lato Black"/>
                  <a:cs typeface="Lato Black"/>
                  <a:sym typeface="Lato Black"/>
                </a:endParaRPr>
              </a:p>
            </p:txBody>
          </p:sp>
        </p:grpSp>
      </p:grpSp>
      <p:sp>
        <p:nvSpPr>
          <p:cNvPr id="370" name="Google Shape;370;p38"/>
          <p:cNvSpPr/>
          <p:nvPr/>
        </p:nvSpPr>
        <p:spPr>
          <a:xfrm>
            <a:off x="4495800" y="2795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High engagement recently with high purchasing power</a:t>
            </a:r>
            <a:endParaRPr sz="1200">
              <a:latin typeface="Calibri"/>
              <a:ea typeface="Calibri"/>
              <a:cs typeface="Calibri"/>
              <a:sym typeface="Calibri"/>
            </a:endParaRPr>
          </a:p>
        </p:txBody>
      </p:sp>
      <p:grpSp>
        <p:nvGrpSpPr>
          <p:cNvPr id="371" name="Google Shape;371;p38"/>
          <p:cNvGrpSpPr/>
          <p:nvPr/>
        </p:nvGrpSpPr>
        <p:grpSpPr>
          <a:xfrm>
            <a:off x="456738" y="3538650"/>
            <a:ext cx="3346816" cy="548872"/>
            <a:chOff x="217175" y="1214925"/>
            <a:chExt cx="3346816" cy="548872"/>
          </a:xfrm>
        </p:grpSpPr>
        <p:grpSp>
          <p:nvGrpSpPr>
            <p:cNvPr id="372" name="Google Shape;372;p38"/>
            <p:cNvGrpSpPr/>
            <p:nvPr/>
          </p:nvGrpSpPr>
          <p:grpSpPr>
            <a:xfrm>
              <a:off x="217175" y="1214925"/>
              <a:ext cx="943861" cy="548825"/>
              <a:chOff x="489226" y="1417721"/>
              <a:chExt cx="840856" cy="548825"/>
            </a:xfrm>
          </p:grpSpPr>
          <p:sp>
            <p:nvSpPr>
              <p:cNvPr id="373" name="Google Shape;373;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74" name="Google Shape;374;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5</a:t>
                </a:r>
                <a:endParaRPr sz="1600">
                  <a:solidFill>
                    <a:srgbClr val="FFFFFF"/>
                  </a:solidFill>
                  <a:latin typeface="Lato Black"/>
                  <a:ea typeface="Lato Black"/>
                  <a:cs typeface="Lato Black"/>
                  <a:sym typeface="Lato Black"/>
                </a:endParaRPr>
              </a:p>
            </p:txBody>
          </p:sp>
        </p:grpSp>
        <p:grpSp>
          <p:nvGrpSpPr>
            <p:cNvPr id="375" name="Google Shape;375;p38"/>
            <p:cNvGrpSpPr/>
            <p:nvPr/>
          </p:nvGrpSpPr>
          <p:grpSpPr>
            <a:xfrm>
              <a:off x="1236659" y="1215102"/>
              <a:ext cx="2327332" cy="548695"/>
              <a:chOff x="282200" y="1913049"/>
              <a:chExt cx="3284408" cy="457208"/>
            </a:xfrm>
          </p:grpSpPr>
          <p:sp>
            <p:nvSpPr>
              <p:cNvPr id="376" name="Google Shape;376;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Promising Customers</a:t>
                </a:r>
                <a:endParaRPr sz="1600">
                  <a:solidFill>
                    <a:srgbClr val="00264B"/>
                  </a:solidFill>
                  <a:latin typeface="Lato Black"/>
                  <a:ea typeface="Lato Black"/>
                  <a:cs typeface="Lato Black"/>
                  <a:sym typeface="Lato Black"/>
                </a:endParaRPr>
              </a:p>
            </p:txBody>
          </p:sp>
        </p:grpSp>
      </p:grpSp>
      <p:sp>
        <p:nvSpPr>
          <p:cNvPr id="378" name="Google Shape;378;p38"/>
          <p:cNvSpPr/>
          <p:nvPr/>
        </p:nvSpPr>
        <p:spPr>
          <a:xfrm>
            <a:off x="4495800" y="3557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High engagement recently with moderate purchasing power</a:t>
            </a:r>
            <a:endParaRPr sz="1200">
              <a:latin typeface="Calibri"/>
              <a:ea typeface="Calibri"/>
              <a:cs typeface="Calibri"/>
              <a:sym typeface="Calibri"/>
            </a:endParaRPr>
          </a:p>
        </p:txBody>
      </p:sp>
      <p:grpSp>
        <p:nvGrpSpPr>
          <p:cNvPr id="379" name="Google Shape;379;p38"/>
          <p:cNvGrpSpPr/>
          <p:nvPr/>
        </p:nvGrpSpPr>
        <p:grpSpPr>
          <a:xfrm>
            <a:off x="456738" y="4300650"/>
            <a:ext cx="3346816" cy="548872"/>
            <a:chOff x="217175" y="1214925"/>
            <a:chExt cx="3346816" cy="548872"/>
          </a:xfrm>
        </p:grpSpPr>
        <p:grpSp>
          <p:nvGrpSpPr>
            <p:cNvPr id="380" name="Google Shape;380;p38"/>
            <p:cNvGrpSpPr/>
            <p:nvPr/>
          </p:nvGrpSpPr>
          <p:grpSpPr>
            <a:xfrm>
              <a:off x="217175" y="1214925"/>
              <a:ext cx="943861" cy="548825"/>
              <a:chOff x="489226" y="1417721"/>
              <a:chExt cx="840856" cy="548825"/>
            </a:xfrm>
          </p:grpSpPr>
          <p:sp>
            <p:nvSpPr>
              <p:cNvPr id="381" name="Google Shape;381;p38"/>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82" name="Google Shape;382;p38"/>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6</a:t>
                </a:r>
                <a:endParaRPr sz="1600">
                  <a:solidFill>
                    <a:srgbClr val="FFFFFF"/>
                  </a:solidFill>
                  <a:latin typeface="Lato Black"/>
                  <a:ea typeface="Lato Black"/>
                  <a:cs typeface="Lato Black"/>
                  <a:sym typeface="Lato Black"/>
                </a:endParaRPr>
              </a:p>
            </p:txBody>
          </p:sp>
        </p:grpSp>
        <p:grpSp>
          <p:nvGrpSpPr>
            <p:cNvPr id="383" name="Google Shape;383;p38"/>
            <p:cNvGrpSpPr/>
            <p:nvPr/>
          </p:nvGrpSpPr>
          <p:grpSpPr>
            <a:xfrm>
              <a:off x="1236659" y="1215102"/>
              <a:ext cx="2327332" cy="548695"/>
              <a:chOff x="282200" y="1913049"/>
              <a:chExt cx="3284408" cy="457208"/>
            </a:xfrm>
          </p:grpSpPr>
          <p:sp>
            <p:nvSpPr>
              <p:cNvPr id="384" name="Google Shape;384;p38"/>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85" name="Google Shape;385;p38"/>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Core Customers</a:t>
                </a:r>
                <a:endParaRPr sz="1600">
                  <a:solidFill>
                    <a:srgbClr val="00264B"/>
                  </a:solidFill>
                  <a:latin typeface="Lato Black"/>
                  <a:ea typeface="Lato Black"/>
                  <a:cs typeface="Lato Black"/>
                  <a:sym typeface="Lato Black"/>
                </a:endParaRPr>
              </a:p>
            </p:txBody>
          </p:sp>
        </p:grpSp>
      </p:grpSp>
      <p:sp>
        <p:nvSpPr>
          <p:cNvPr id="386" name="Google Shape;386;p38"/>
          <p:cNvSpPr/>
          <p:nvPr/>
        </p:nvSpPr>
        <p:spPr>
          <a:xfrm>
            <a:off x="4495800" y="4319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High in all dimensions, most valuable customers</a:t>
            </a:r>
            <a:endParaRPr sz="1200">
              <a:latin typeface="Calibri"/>
              <a:ea typeface="Calibri"/>
              <a:cs typeface="Calibri"/>
              <a:sym typeface="Calibri"/>
            </a:endParaRPr>
          </a:p>
        </p:txBody>
      </p:sp>
      <p:sp>
        <p:nvSpPr>
          <p:cNvPr id="387" name="Google Shape;387;p38"/>
          <p:cNvSpPr txBox="1"/>
          <p:nvPr/>
        </p:nvSpPr>
        <p:spPr>
          <a:xfrm>
            <a:off x="3842225" y="2317050"/>
            <a:ext cx="443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Calibri"/>
                <a:ea typeface="Calibri"/>
                <a:cs typeface="Calibri"/>
                <a:sym typeface="Calibri"/>
              </a:rPr>
              <a:t>💡</a:t>
            </a:r>
            <a:endParaRPr sz="2800">
              <a:solidFill>
                <a:schemeClr val="dk2"/>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9"/>
          <p:cNvSpPr txBox="1"/>
          <p:nvPr>
            <p:ph idx="12" type="sldNum"/>
          </p:nvPr>
        </p:nvSpPr>
        <p:spPr>
          <a:xfrm>
            <a:off x="8466934" y="46198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pSp>
        <p:nvGrpSpPr>
          <p:cNvPr id="393" name="Google Shape;393;p39"/>
          <p:cNvGrpSpPr/>
          <p:nvPr/>
        </p:nvGrpSpPr>
        <p:grpSpPr>
          <a:xfrm>
            <a:off x="456738" y="490650"/>
            <a:ext cx="3346816" cy="548872"/>
            <a:chOff x="217175" y="1214925"/>
            <a:chExt cx="3346816" cy="548872"/>
          </a:xfrm>
        </p:grpSpPr>
        <p:grpSp>
          <p:nvGrpSpPr>
            <p:cNvPr id="394" name="Google Shape;394;p39"/>
            <p:cNvGrpSpPr/>
            <p:nvPr/>
          </p:nvGrpSpPr>
          <p:grpSpPr>
            <a:xfrm>
              <a:off x="217175" y="1214925"/>
              <a:ext cx="943861" cy="548825"/>
              <a:chOff x="489226" y="1417721"/>
              <a:chExt cx="840856" cy="548825"/>
            </a:xfrm>
          </p:grpSpPr>
          <p:sp>
            <p:nvSpPr>
              <p:cNvPr id="395" name="Google Shape;395;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396" name="Google Shape;396;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0&amp;1</a:t>
                </a:r>
                <a:endParaRPr sz="1600">
                  <a:solidFill>
                    <a:srgbClr val="FFFFFF"/>
                  </a:solidFill>
                  <a:latin typeface="Lato Black"/>
                  <a:ea typeface="Lato Black"/>
                  <a:cs typeface="Lato Black"/>
                  <a:sym typeface="Lato Black"/>
                </a:endParaRPr>
              </a:p>
            </p:txBody>
          </p:sp>
        </p:grpSp>
        <p:grpSp>
          <p:nvGrpSpPr>
            <p:cNvPr id="397" name="Google Shape;397;p39"/>
            <p:cNvGrpSpPr/>
            <p:nvPr/>
          </p:nvGrpSpPr>
          <p:grpSpPr>
            <a:xfrm>
              <a:off x="1236659" y="1215102"/>
              <a:ext cx="2327332" cy="548695"/>
              <a:chOff x="282200" y="1913049"/>
              <a:chExt cx="3284408" cy="457208"/>
            </a:xfrm>
          </p:grpSpPr>
          <p:sp>
            <p:nvSpPr>
              <p:cNvPr id="398" name="Google Shape;398;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Churning Customers</a:t>
                </a:r>
                <a:endParaRPr sz="1600">
                  <a:solidFill>
                    <a:srgbClr val="00264B"/>
                  </a:solidFill>
                  <a:latin typeface="Lato Black"/>
                  <a:ea typeface="Lato Black"/>
                  <a:cs typeface="Lato Black"/>
                  <a:sym typeface="Lato Black"/>
                </a:endParaRPr>
              </a:p>
            </p:txBody>
          </p:sp>
        </p:grpSp>
      </p:grpSp>
      <p:sp>
        <p:nvSpPr>
          <p:cNvPr id="400" name="Google Shape;400;p39"/>
          <p:cNvSpPr/>
          <p:nvPr/>
        </p:nvSpPr>
        <p:spPr>
          <a:xfrm>
            <a:off x="4495800" y="509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Win-back campaigns</a:t>
            </a:r>
            <a:r>
              <a:rPr lang="en" sz="1200">
                <a:latin typeface="Calibri"/>
                <a:ea typeface="Calibri"/>
                <a:cs typeface="Calibri"/>
                <a:sym typeface="Calibri"/>
              </a:rPr>
              <a:t>: re-engagement incentives and emails</a:t>
            </a:r>
            <a:endParaRPr sz="1200">
              <a:latin typeface="Calibri"/>
              <a:ea typeface="Calibri"/>
              <a:cs typeface="Calibri"/>
              <a:sym typeface="Calibri"/>
            </a:endParaRPr>
          </a:p>
        </p:txBody>
      </p:sp>
      <p:grpSp>
        <p:nvGrpSpPr>
          <p:cNvPr id="401" name="Google Shape;401;p39"/>
          <p:cNvGrpSpPr/>
          <p:nvPr/>
        </p:nvGrpSpPr>
        <p:grpSpPr>
          <a:xfrm>
            <a:off x="456738" y="1252650"/>
            <a:ext cx="3346816" cy="548872"/>
            <a:chOff x="217175" y="1214925"/>
            <a:chExt cx="3346816" cy="548872"/>
          </a:xfrm>
        </p:grpSpPr>
        <p:grpSp>
          <p:nvGrpSpPr>
            <p:cNvPr id="402" name="Google Shape;402;p39"/>
            <p:cNvGrpSpPr/>
            <p:nvPr/>
          </p:nvGrpSpPr>
          <p:grpSpPr>
            <a:xfrm>
              <a:off x="217175" y="1214925"/>
              <a:ext cx="943861" cy="548825"/>
              <a:chOff x="489226" y="1417721"/>
              <a:chExt cx="840856" cy="548825"/>
            </a:xfrm>
          </p:grpSpPr>
          <p:sp>
            <p:nvSpPr>
              <p:cNvPr id="403" name="Google Shape;403;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404" name="Google Shape;404;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2</a:t>
                </a:r>
                <a:endParaRPr sz="1600">
                  <a:solidFill>
                    <a:srgbClr val="FFFFFF"/>
                  </a:solidFill>
                  <a:latin typeface="Lato Black"/>
                  <a:ea typeface="Lato Black"/>
                  <a:cs typeface="Lato Black"/>
                  <a:sym typeface="Lato Black"/>
                </a:endParaRPr>
              </a:p>
            </p:txBody>
          </p:sp>
        </p:grpSp>
        <p:grpSp>
          <p:nvGrpSpPr>
            <p:cNvPr id="405" name="Google Shape;405;p39"/>
            <p:cNvGrpSpPr/>
            <p:nvPr/>
          </p:nvGrpSpPr>
          <p:grpSpPr>
            <a:xfrm>
              <a:off x="1236659" y="1215102"/>
              <a:ext cx="2327332" cy="548695"/>
              <a:chOff x="282200" y="1913049"/>
              <a:chExt cx="3284408" cy="457208"/>
            </a:xfrm>
          </p:grpSpPr>
          <p:sp>
            <p:nvSpPr>
              <p:cNvPr id="406" name="Google Shape;406;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New</a:t>
                </a:r>
                <a:r>
                  <a:rPr lang="en" sz="1600">
                    <a:solidFill>
                      <a:srgbClr val="00264B"/>
                    </a:solidFill>
                    <a:latin typeface="Lato Black"/>
                    <a:ea typeface="Lato Black"/>
                    <a:cs typeface="Lato Black"/>
                    <a:sym typeface="Lato Black"/>
                  </a:rPr>
                  <a:t> Customers</a:t>
                </a:r>
                <a:endParaRPr sz="1600">
                  <a:solidFill>
                    <a:srgbClr val="00264B"/>
                  </a:solidFill>
                  <a:latin typeface="Lato Black"/>
                  <a:ea typeface="Lato Black"/>
                  <a:cs typeface="Lato Black"/>
                  <a:sym typeface="Lato Black"/>
                </a:endParaRPr>
              </a:p>
            </p:txBody>
          </p:sp>
        </p:grpSp>
      </p:grpSp>
      <p:sp>
        <p:nvSpPr>
          <p:cNvPr id="408" name="Google Shape;408;p39"/>
          <p:cNvSpPr/>
          <p:nvPr/>
        </p:nvSpPr>
        <p:spPr>
          <a:xfrm>
            <a:off x="4495800" y="1271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Welcome programs</a:t>
            </a:r>
            <a:r>
              <a:rPr lang="en" sz="1200">
                <a:latin typeface="Calibri"/>
                <a:ea typeface="Calibri"/>
                <a:cs typeface="Calibri"/>
                <a:sym typeface="Calibri"/>
              </a:rPr>
              <a:t>: introductory offers, regular notifications</a:t>
            </a:r>
            <a:endParaRPr sz="1200">
              <a:latin typeface="Calibri"/>
              <a:ea typeface="Calibri"/>
              <a:cs typeface="Calibri"/>
              <a:sym typeface="Calibri"/>
            </a:endParaRPr>
          </a:p>
        </p:txBody>
      </p:sp>
      <p:grpSp>
        <p:nvGrpSpPr>
          <p:cNvPr id="409" name="Google Shape;409;p39"/>
          <p:cNvGrpSpPr/>
          <p:nvPr/>
        </p:nvGrpSpPr>
        <p:grpSpPr>
          <a:xfrm>
            <a:off x="456738" y="2014650"/>
            <a:ext cx="3346816" cy="548872"/>
            <a:chOff x="217175" y="1214925"/>
            <a:chExt cx="3346816" cy="548872"/>
          </a:xfrm>
        </p:grpSpPr>
        <p:grpSp>
          <p:nvGrpSpPr>
            <p:cNvPr id="410" name="Google Shape;410;p39"/>
            <p:cNvGrpSpPr/>
            <p:nvPr/>
          </p:nvGrpSpPr>
          <p:grpSpPr>
            <a:xfrm>
              <a:off x="217175" y="1214925"/>
              <a:ext cx="943861" cy="548825"/>
              <a:chOff x="489226" y="1417721"/>
              <a:chExt cx="840856" cy="548825"/>
            </a:xfrm>
          </p:grpSpPr>
          <p:sp>
            <p:nvSpPr>
              <p:cNvPr id="411" name="Google Shape;411;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412" name="Google Shape;412;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3</a:t>
                </a:r>
                <a:endParaRPr sz="1600">
                  <a:solidFill>
                    <a:srgbClr val="FFFFFF"/>
                  </a:solidFill>
                  <a:latin typeface="Lato Black"/>
                  <a:ea typeface="Lato Black"/>
                  <a:cs typeface="Lato Black"/>
                  <a:sym typeface="Lato Black"/>
                </a:endParaRPr>
              </a:p>
            </p:txBody>
          </p:sp>
        </p:grpSp>
        <p:grpSp>
          <p:nvGrpSpPr>
            <p:cNvPr id="413" name="Google Shape;413;p39"/>
            <p:cNvGrpSpPr/>
            <p:nvPr/>
          </p:nvGrpSpPr>
          <p:grpSpPr>
            <a:xfrm>
              <a:off x="1236659" y="1215102"/>
              <a:ext cx="2327332" cy="548695"/>
              <a:chOff x="282200" y="1913049"/>
              <a:chExt cx="3284408" cy="457208"/>
            </a:xfrm>
          </p:grpSpPr>
          <p:sp>
            <p:nvSpPr>
              <p:cNvPr id="414" name="Google Shape;414;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Need Attentions</a:t>
                </a:r>
                <a:endParaRPr sz="1600">
                  <a:solidFill>
                    <a:srgbClr val="00264B"/>
                  </a:solidFill>
                  <a:latin typeface="Lato Black"/>
                  <a:ea typeface="Lato Black"/>
                  <a:cs typeface="Lato Black"/>
                  <a:sym typeface="Lato Black"/>
                </a:endParaRPr>
              </a:p>
            </p:txBody>
          </p:sp>
        </p:grpSp>
      </p:grpSp>
      <p:sp>
        <p:nvSpPr>
          <p:cNvPr id="416" name="Google Shape;416;p39"/>
          <p:cNvSpPr/>
          <p:nvPr/>
        </p:nvSpPr>
        <p:spPr>
          <a:xfrm>
            <a:off x="4495800" y="2033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Increase touchpoints</a:t>
            </a:r>
            <a:r>
              <a:rPr lang="en" sz="1200">
                <a:latin typeface="Calibri"/>
                <a:ea typeface="Calibri"/>
                <a:cs typeface="Calibri"/>
                <a:sym typeface="Calibri"/>
              </a:rPr>
              <a:t>: social media ads, loyalty rewards</a:t>
            </a:r>
            <a:endParaRPr sz="1200">
              <a:latin typeface="Calibri"/>
              <a:ea typeface="Calibri"/>
              <a:cs typeface="Calibri"/>
              <a:sym typeface="Calibri"/>
            </a:endParaRPr>
          </a:p>
        </p:txBody>
      </p:sp>
      <p:grpSp>
        <p:nvGrpSpPr>
          <p:cNvPr id="417" name="Google Shape;417;p39"/>
          <p:cNvGrpSpPr/>
          <p:nvPr/>
        </p:nvGrpSpPr>
        <p:grpSpPr>
          <a:xfrm>
            <a:off x="456738" y="2776650"/>
            <a:ext cx="3346816" cy="548872"/>
            <a:chOff x="217175" y="1214925"/>
            <a:chExt cx="3346816" cy="548872"/>
          </a:xfrm>
        </p:grpSpPr>
        <p:grpSp>
          <p:nvGrpSpPr>
            <p:cNvPr id="418" name="Google Shape;418;p39"/>
            <p:cNvGrpSpPr/>
            <p:nvPr/>
          </p:nvGrpSpPr>
          <p:grpSpPr>
            <a:xfrm>
              <a:off x="217175" y="1214925"/>
              <a:ext cx="943861" cy="548825"/>
              <a:chOff x="489226" y="1417721"/>
              <a:chExt cx="840856" cy="548825"/>
            </a:xfrm>
          </p:grpSpPr>
          <p:sp>
            <p:nvSpPr>
              <p:cNvPr id="419" name="Google Shape;419;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420" name="Google Shape;420;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4</a:t>
                </a:r>
                <a:endParaRPr sz="1600">
                  <a:solidFill>
                    <a:srgbClr val="FFFFFF"/>
                  </a:solidFill>
                  <a:latin typeface="Lato Black"/>
                  <a:ea typeface="Lato Black"/>
                  <a:cs typeface="Lato Black"/>
                  <a:sym typeface="Lato Black"/>
                </a:endParaRPr>
              </a:p>
            </p:txBody>
          </p:sp>
        </p:grpSp>
        <p:grpSp>
          <p:nvGrpSpPr>
            <p:cNvPr id="421" name="Google Shape;421;p39"/>
            <p:cNvGrpSpPr/>
            <p:nvPr/>
          </p:nvGrpSpPr>
          <p:grpSpPr>
            <a:xfrm>
              <a:off x="1236659" y="1215102"/>
              <a:ext cx="2327332" cy="548695"/>
              <a:chOff x="282200" y="1913049"/>
              <a:chExt cx="3284408" cy="457208"/>
            </a:xfrm>
          </p:grpSpPr>
          <p:sp>
            <p:nvSpPr>
              <p:cNvPr id="422" name="Google Shape;422;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Loyal Customers</a:t>
                </a:r>
                <a:endParaRPr sz="1600">
                  <a:solidFill>
                    <a:srgbClr val="00264B"/>
                  </a:solidFill>
                  <a:latin typeface="Lato Black"/>
                  <a:ea typeface="Lato Black"/>
                  <a:cs typeface="Lato Black"/>
                  <a:sym typeface="Lato Black"/>
                </a:endParaRPr>
              </a:p>
            </p:txBody>
          </p:sp>
        </p:grpSp>
      </p:grpSp>
      <p:sp>
        <p:nvSpPr>
          <p:cNvPr id="424" name="Google Shape;424;p39"/>
          <p:cNvSpPr/>
          <p:nvPr/>
        </p:nvSpPr>
        <p:spPr>
          <a:xfrm>
            <a:off x="4495800" y="2795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Loyalty Programs</a:t>
            </a:r>
            <a:r>
              <a:rPr lang="en" sz="1200">
                <a:latin typeface="Calibri"/>
                <a:ea typeface="Calibri"/>
                <a:cs typeface="Calibri"/>
                <a:sym typeface="Calibri"/>
              </a:rPr>
              <a:t>: membership offers, involve in beta testing</a:t>
            </a:r>
            <a:endParaRPr sz="1200">
              <a:latin typeface="Calibri"/>
              <a:ea typeface="Calibri"/>
              <a:cs typeface="Calibri"/>
              <a:sym typeface="Calibri"/>
            </a:endParaRPr>
          </a:p>
        </p:txBody>
      </p:sp>
      <p:grpSp>
        <p:nvGrpSpPr>
          <p:cNvPr id="425" name="Google Shape;425;p39"/>
          <p:cNvGrpSpPr/>
          <p:nvPr/>
        </p:nvGrpSpPr>
        <p:grpSpPr>
          <a:xfrm>
            <a:off x="456738" y="3538650"/>
            <a:ext cx="3346816" cy="548872"/>
            <a:chOff x="217175" y="1214925"/>
            <a:chExt cx="3346816" cy="548872"/>
          </a:xfrm>
        </p:grpSpPr>
        <p:grpSp>
          <p:nvGrpSpPr>
            <p:cNvPr id="426" name="Google Shape;426;p39"/>
            <p:cNvGrpSpPr/>
            <p:nvPr/>
          </p:nvGrpSpPr>
          <p:grpSpPr>
            <a:xfrm>
              <a:off x="217175" y="1214925"/>
              <a:ext cx="943861" cy="548825"/>
              <a:chOff x="489226" y="1417721"/>
              <a:chExt cx="840856" cy="548825"/>
            </a:xfrm>
          </p:grpSpPr>
          <p:sp>
            <p:nvSpPr>
              <p:cNvPr id="427" name="Google Shape;427;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428" name="Google Shape;428;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5</a:t>
                </a:r>
                <a:endParaRPr sz="1600">
                  <a:solidFill>
                    <a:srgbClr val="FFFFFF"/>
                  </a:solidFill>
                  <a:latin typeface="Lato Black"/>
                  <a:ea typeface="Lato Black"/>
                  <a:cs typeface="Lato Black"/>
                  <a:sym typeface="Lato Black"/>
                </a:endParaRPr>
              </a:p>
            </p:txBody>
          </p:sp>
        </p:grpSp>
        <p:grpSp>
          <p:nvGrpSpPr>
            <p:cNvPr id="429" name="Google Shape;429;p39"/>
            <p:cNvGrpSpPr/>
            <p:nvPr/>
          </p:nvGrpSpPr>
          <p:grpSpPr>
            <a:xfrm>
              <a:off x="1236659" y="1215102"/>
              <a:ext cx="2327332" cy="548695"/>
              <a:chOff x="282200" y="1913049"/>
              <a:chExt cx="3284408" cy="457208"/>
            </a:xfrm>
          </p:grpSpPr>
          <p:sp>
            <p:nvSpPr>
              <p:cNvPr id="430" name="Google Shape;430;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Promising Customers</a:t>
                </a:r>
                <a:endParaRPr sz="1600">
                  <a:solidFill>
                    <a:srgbClr val="00264B"/>
                  </a:solidFill>
                  <a:latin typeface="Lato Black"/>
                  <a:ea typeface="Lato Black"/>
                  <a:cs typeface="Lato Black"/>
                  <a:sym typeface="Lato Black"/>
                </a:endParaRPr>
              </a:p>
            </p:txBody>
          </p:sp>
        </p:grpSp>
      </p:grpSp>
      <p:sp>
        <p:nvSpPr>
          <p:cNvPr id="432" name="Google Shape;432;p39"/>
          <p:cNvSpPr/>
          <p:nvPr/>
        </p:nvSpPr>
        <p:spPr>
          <a:xfrm>
            <a:off x="4495800" y="3557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Upselling &amp; </a:t>
            </a:r>
            <a:r>
              <a:rPr b="1" lang="en" sz="1200">
                <a:latin typeface="Calibri"/>
                <a:ea typeface="Calibri"/>
                <a:cs typeface="Calibri"/>
                <a:sym typeface="Calibri"/>
              </a:rPr>
              <a:t>Cross-Selling</a:t>
            </a:r>
            <a:r>
              <a:rPr b="1" lang="en" sz="1200">
                <a:latin typeface="Calibri"/>
                <a:ea typeface="Calibri"/>
                <a:cs typeface="Calibri"/>
                <a:sym typeface="Calibri"/>
              </a:rPr>
              <a:t> </a:t>
            </a:r>
            <a:r>
              <a:rPr lang="en" sz="1200">
                <a:latin typeface="Calibri"/>
                <a:ea typeface="Calibri"/>
                <a:cs typeface="Calibri"/>
                <a:sym typeface="Calibri"/>
              </a:rPr>
              <a:t>: bundle deals, volume discounts </a:t>
            </a:r>
            <a:endParaRPr sz="1200">
              <a:latin typeface="Calibri"/>
              <a:ea typeface="Calibri"/>
              <a:cs typeface="Calibri"/>
              <a:sym typeface="Calibri"/>
            </a:endParaRPr>
          </a:p>
        </p:txBody>
      </p:sp>
      <p:grpSp>
        <p:nvGrpSpPr>
          <p:cNvPr id="433" name="Google Shape;433;p39"/>
          <p:cNvGrpSpPr/>
          <p:nvPr/>
        </p:nvGrpSpPr>
        <p:grpSpPr>
          <a:xfrm>
            <a:off x="456738" y="4300650"/>
            <a:ext cx="3346816" cy="548872"/>
            <a:chOff x="217175" y="1214925"/>
            <a:chExt cx="3346816" cy="548872"/>
          </a:xfrm>
        </p:grpSpPr>
        <p:grpSp>
          <p:nvGrpSpPr>
            <p:cNvPr id="434" name="Google Shape;434;p39"/>
            <p:cNvGrpSpPr/>
            <p:nvPr/>
          </p:nvGrpSpPr>
          <p:grpSpPr>
            <a:xfrm>
              <a:off x="217175" y="1214925"/>
              <a:ext cx="943861" cy="548825"/>
              <a:chOff x="489226" y="1417721"/>
              <a:chExt cx="840856" cy="548825"/>
            </a:xfrm>
          </p:grpSpPr>
          <p:sp>
            <p:nvSpPr>
              <p:cNvPr id="435" name="Google Shape;435;p39"/>
              <p:cNvSpPr/>
              <p:nvPr/>
            </p:nvSpPr>
            <p:spPr>
              <a:xfrm>
                <a:off x="489781" y="1417721"/>
                <a:ext cx="840300" cy="548700"/>
              </a:xfrm>
              <a:prstGeom prst="rect">
                <a:avLst/>
              </a:prstGeom>
              <a:solidFill>
                <a:srgbClr val="00264B"/>
              </a:solidFill>
              <a:ln>
                <a:noFill/>
              </a:ln>
            </p:spPr>
            <p:txBody>
              <a:bodyPr anchorCtr="0" anchor="ctr" bIns="91425" lIns="182875" spcFirstLastPara="1" rIns="91425" wrap="square" tIns="91425">
                <a:noAutofit/>
              </a:bodyPr>
              <a:lstStyle/>
              <a:p>
                <a:pPr indent="0" lvl="0" marL="0" rtl="0" algn="ctr">
                  <a:spcBef>
                    <a:spcPts val="0"/>
                  </a:spcBef>
                  <a:spcAft>
                    <a:spcPts val="0"/>
                  </a:spcAft>
                  <a:buNone/>
                </a:pPr>
                <a:r>
                  <a:t/>
                </a:r>
                <a:endParaRPr/>
              </a:p>
            </p:txBody>
          </p:sp>
          <p:sp>
            <p:nvSpPr>
              <p:cNvPr id="436" name="Google Shape;436;p39"/>
              <p:cNvSpPr txBox="1"/>
              <p:nvPr/>
            </p:nvSpPr>
            <p:spPr>
              <a:xfrm>
                <a:off x="489226" y="1417846"/>
                <a:ext cx="840300" cy="54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3600">
                    <a:solidFill>
                      <a:srgbClr val="FFFFFF"/>
                    </a:solidFill>
                    <a:latin typeface="Lato Black"/>
                    <a:ea typeface="Lato Black"/>
                    <a:cs typeface="Lato Black"/>
                    <a:sym typeface="Lato Black"/>
                  </a:rPr>
                  <a:t>6</a:t>
                </a:r>
                <a:endParaRPr sz="1600">
                  <a:solidFill>
                    <a:srgbClr val="FFFFFF"/>
                  </a:solidFill>
                  <a:latin typeface="Lato Black"/>
                  <a:ea typeface="Lato Black"/>
                  <a:cs typeface="Lato Black"/>
                  <a:sym typeface="Lato Black"/>
                </a:endParaRPr>
              </a:p>
            </p:txBody>
          </p:sp>
        </p:grpSp>
        <p:grpSp>
          <p:nvGrpSpPr>
            <p:cNvPr id="437" name="Google Shape;437;p39"/>
            <p:cNvGrpSpPr/>
            <p:nvPr/>
          </p:nvGrpSpPr>
          <p:grpSpPr>
            <a:xfrm>
              <a:off x="1236659" y="1215102"/>
              <a:ext cx="2327332" cy="548695"/>
              <a:chOff x="282200" y="1913049"/>
              <a:chExt cx="3284408" cy="457208"/>
            </a:xfrm>
          </p:grpSpPr>
          <p:sp>
            <p:nvSpPr>
              <p:cNvPr id="438" name="Google Shape;438;p39"/>
              <p:cNvSpPr/>
              <p:nvPr/>
            </p:nvSpPr>
            <p:spPr>
              <a:xfrm>
                <a:off x="282208" y="1913057"/>
                <a:ext cx="3284400" cy="457200"/>
              </a:xfrm>
              <a:prstGeom prst="rect">
                <a:avLst/>
              </a:prstGeom>
              <a:solidFill>
                <a:srgbClr val="FFCB0B"/>
              </a:solidFill>
              <a:ln>
                <a:noFill/>
              </a:ln>
            </p:spPr>
            <p:txBody>
              <a:bodyPr anchorCtr="0" anchor="ctr" bIns="91425" lIns="182875" spcFirstLastPara="1" rIns="91425" wrap="square" tIns="91425">
                <a:noAutofit/>
              </a:bodyPr>
              <a:lstStyle/>
              <a:p>
                <a:pPr indent="0" lvl="0" marL="0" rtl="0" algn="l">
                  <a:spcBef>
                    <a:spcPts val="0"/>
                  </a:spcBef>
                  <a:spcAft>
                    <a:spcPts val="0"/>
                  </a:spcAft>
                  <a:buNone/>
                </a:pPr>
                <a:r>
                  <a:t/>
                </a:r>
                <a:endParaRPr/>
              </a:p>
            </p:txBody>
          </p:sp>
          <p:sp>
            <p:nvSpPr>
              <p:cNvPr id="439" name="Google Shape;439;p39"/>
              <p:cNvSpPr txBox="1"/>
              <p:nvPr/>
            </p:nvSpPr>
            <p:spPr>
              <a:xfrm>
                <a:off x="282200" y="1913049"/>
                <a:ext cx="3284400" cy="4572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rgbClr val="00264B"/>
                    </a:solidFill>
                    <a:latin typeface="Lato Black"/>
                    <a:ea typeface="Lato Black"/>
                    <a:cs typeface="Lato Black"/>
                    <a:sym typeface="Lato Black"/>
                  </a:rPr>
                  <a:t>Core Customers</a:t>
                </a:r>
                <a:endParaRPr sz="1600">
                  <a:solidFill>
                    <a:srgbClr val="00264B"/>
                  </a:solidFill>
                  <a:latin typeface="Lato Black"/>
                  <a:ea typeface="Lato Black"/>
                  <a:cs typeface="Lato Black"/>
                  <a:sym typeface="Lato Black"/>
                </a:endParaRPr>
              </a:p>
            </p:txBody>
          </p:sp>
        </p:grpSp>
      </p:grpSp>
      <p:sp>
        <p:nvSpPr>
          <p:cNvPr id="440" name="Google Shape;440;p39"/>
          <p:cNvSpPr/>
          <p:nvPr/>
        </p:nvSpPr>
        <p:spPr>
          <a:xfrm>
            <a:off x="4495800" y="4319275"/>
            <a:ext cx="4167300" cy="530400"/>
          </a:xfrm>
          <a:prstGeom prst="roundRect">
            <a:avLst>
              <a:gd fmla="val 16667" name="adj"/>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latin typeface="Calibri"/>
                <a:ea typeface="Calibri"/>
                <a:cs typeface="Calibri"/>
                <a:sym typeface="Calibri"/>
              </a:rPr>
              <a:t>VIP Services</a:t>
            </a:r>
            <a:r>
              <a:rPr lang="en" sz="1200">
                <a:latin typeface="Calibri"/>
                <a:ea typeface="Calibri"/>
                <a:cs typeface="Calibri"/>
                <a:sym typeface="Calibri"/>
              </a:rPr>
              <a:t>: priority &amp; exclusive support, advocate incentives</a:t>
            </a:r>
            <a:endParaRPr sz="1200">
              <a:latin typeface="Calibri"/>
              <a:ea typeface="Calibri"/>
              <a:cs typeface="Calibri"/>
              <a:sym typeface="Calibri"/>
            </a:endParaRPr>
          </a:p>
        </p:txBody>
      </p:sp>
      <p:sp>
        <p:nvSpPr>
          <p:cNvPr id="441" name="Google Shape;441;p39"/>
          <p:cNvSpPr txBox="1"/>
          <p:nvPr/>
        </p:nvSpPr>
        <p:spPr>
          <a:xfrm>
            <a:off x="3842225" y="2317050"/>
            <a:ext cx="443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Calibri"/>
                <a:ea typeface="Calibri"/>
                <a:cs typeface="Calibri"/>
                <a:sym typeface="Calibri"/>
              </a:rPr>
              <a:t>🔍</a:t>
            </a:r>
            <a:endParaRPr sz="2800">
              <a:solidFill>
                <a:schemeClr val="dk2"/>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0"/>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Customer Segmentation</a:t>
            </a:r>
            <a:endParaRPr/>
          </a:p>
        </p:txBody>
      </p:sp>
      <p:sp>
        <p:nvSpPr>
          <p:cNvPr id="447" name="Google Shape;447;p4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1"/>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a:t>
            </a:r>
            <a:endParaRPr/>
          </a:p>
        </p:txBody>
      </p:sp>
      <p:pic>
        <p:nvPicPr>
          <p:cNvPr id="453" name="Google Shape;453;p41"/>
          <p:cNvPicPr preferRelativeResize="0"/>
          <p:nvPr/>
        </p:nvPicPr>
        <p:blipFill>
          <a:blip r:embed="rId3">
            <a:alphaModFix/>
          </a:blip>
          <a:stretch>
            <a:fillRect/>
          </a:stretch>
        </p:blipFill>
        <p:spPr>
          <a:xfrm>
            <a:off x="228600" y="1914350"/>
            <a:ext cx="4064301" cy="2700376"/>
          </a:xfrm>
          <a:prstGeom prst="rect">
            <a:avLst/>
          </a:prstGeom>
          <a:noFill/>
          <a:ln>
            <a:noFill/>
          </a:ln>
        </p:spPr>
      </p:pic>
      <p:pic>
        <p:nvPicPr>
          <p:cNvPr id="454" name="Google Shape;454;p41"/>
          <p:cNvPicPr preferRelativeResize="0"/>
          <p:nvPr/>
        </p:nvPicPr>
        <p:blipFill>
          <a:blip r:embed="rId4">
            <a:alphaModFix/>
          </a:blip>
          <a:stretch>
            <a:fillRect/>
          </a:stretch>
        </p:blipFill>
        <p:spPr>
          <a:xfrm>
            <a:off x="4857050" y="1907975"/>
            <a:ext cx="4064299" cy="2700425"/>
          </a:xfrm>
          <a:prstGeom prst="rect">
            <a:avLst/>
          </a:prstGeom>
          <a:noFill/>
          <a:ln>
            <a:noFill/>
          </a:ln>
        </p:spPr>
      </p:pic>
      <p:sp>
        <p:nvSpPr>
          <p:cNvPr id="455" name="Google Shape;455;p41"/>
          <p:cNvSpPr txBox="1"/>
          <p:nvPr/>
        </p:nvSpPr>
        <p:spPr>
          <a:xfrm>
            <a:off x="493575" y="1154975"/>
            <a:ext cx="443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Calibri"/>
                <a:ea typeface="Calibri"/>
                <a:cs typeface="Calibri"/>
                <a:sym typeface="Calibri"/>
              </a:rPr>
              <a:t>RFM Skewness → Log Transformation</a:t>
            </a:r>
            <a:endParaRPr b="1" sz="1800">
              <a:solidFill>
                <a:schemeClr val="dk2"/>
              </a:solidFill>
              <a:latin typeface="Calibri"/>
              <a:ea typeface="Calibri"/>
              <a:cs typeface="Calibri"/>
              <a:sym typeface="Calibri"/>
            </a:endParaRPr>
          </a:p>
        </p:txBody>
      </p:sp>
      <p:sp>
        <p:nvSpPr>
          <p:cNvPr id="456" name="Google Shape;456;p41"/>
          <p:cNvSpPr/>
          <p:nvPr/>
        </p:nvSpPr>
        <p:spPr>
          <a:xfrm>
            <a:off x="4472825" y="3218525"/>
            <a:ext cx="346500" cy="100200"/>
          </a:xfrm>
          <a:prstGeom prst="rightArrow">
            <a:avLst>
              <a:gd fmla="val 50000" name="adj1"/>
              <a:gd fmla="val 50000" name="adj2"/>
            </a:avLst>
          </a:prstGeom>
          <a:solidFill>
            <a:srgbClr val="FFCB0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57" name="Google Shape;457;p41"/>
          <p:cNvSpPr txBox="1"/>
          <p:nvPr/>
        </p:nvSpPr>
        <p:spPr>
          <a:xfrm>
            <a:off x="7191650" y="1384775"/>
            <a:ext cx="16710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2"/>
                </a:solidFill>
                <a:latin typeface="Calibri"/>
                <a:ea typeface="Calibri"/>
                <a:cs typeface="Calibri"/>
                <a:sym typeface="Calibri"/>
              </a:rPr>
              <a:t>Frequency log</a:t>
            </a:r>
            <a:endParaRPr sz="1100">
              <a:solidFill>
                <a:schemeClr val="dk2"/>
              </a:solidFill>
              <a:latin typeface="Calibri"/>
              <a:ea typeface="Calibri"/>
              <a:cs typeface="Calibri"/>
              <a:sym typeface="Calibri"/>
            </a:endParaRPr>
          </a:p>
          <a:p>
            <a:pPr indent="0" lvl="0" marL="0" rtl="0" algn="ctr">
              <a:spcBef>
                <a:spcPts val="0"/>
              </a:spcBef>
              <a:spcAft>
                <a:spcPts val="0"/>
              </a:spcAft>
              <a:buNone/>
            </a:pPr>
            <a:r>
              <a:rPr lang="en" sz="1100">
                <a:solidFill>
                  <a:schemeClr val="dk2"/>
                </a:solidFill>
                <a:latin typeface="Calibri"/>
                <a:ea typeface="Calibri"/>
                <a:cs typeface="Calibri"/>
                <a:sym typeface="Calibri"/>
              </a:rPr>
              <a:t>still not normal</a:t>
            </a:r>
            <a:endParaRPr sz="1100">
              <a:solidFill>
                <a:schemeClr val="dk2"/>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2"/>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a:t>
            </a:r>
            <a:endParaRPr/>
          </a:p>
        </p:txBody>
      </p:sp>
      <p:pic>
        <p:nvPicPr>
          <p:cNvPr id="463" name="Google Shape;463;p42"/>
          <p:cNvPicPr preferRelativeResize="0"/>
          <p:nvPr/>
        </p:nvPicPr>
        <p:blipFill>
          <a:blip r:embed="rId3">
            <a:alphaModFix/>
          </a:blip>
          <a:stretch>
            <a:fillRect/>
          </a:stretch>
        </p:blipFill>
        <p:spPr>
          <a:xfrm>
            <a:off x="304800" y="2021700"/>
            <a:ext cx="8556124" cy="2514225"/>
          </a:xfrm>
          <a:prstGeom prst="rect">
            <a:avLst/>
          </a:prstGeom>
          <a:noFill/>
          <a:ln>
            <a:noFill/>
          </a:ln>
        </p:spPr>
      </p:pic>
      <p:sp>
        <p:nvSpPr>
          <p:cNvPr id="464" name="Google Shape;464;p42"/>
          <p:cNvSpPr txBox="1"/>
          <p:nvPr/>
        </p:nvSpPr>
        <p:spPr>
          <a:xfrm>
            <a:off x="569775" y="1078775"/>
            <a:ext cx="74061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Calibri"/>
                <a:ea typeface="Calibri"/>
                <a:cs typeface="Calibri"/>
                <a:sym typeface="Calibri"/>
              </a:rPr>
              <a:t>Standard Scaling </a:t>
            </a:r>
            <a:endParaRPr b="1" sz="1800">
              <a:solidFill>
                <a:schemeClr val="dk2"/>
              </a:solidFill>
              <a:latin typeface="Calibri"/>
              <a:ea typeface="Calibri"/>
              <a:cs typeface="Calibri"/>
              <a:sym typeface="Calibri"/>
            </a:endParaRPr>
          </a:p>
          <a:p>
            <a:pPr indent="0" lvl="0" marL="0" rtl="0" algn="l">
              <a:spcBef>
                <a:spcPts val="0"/>
              </a:spcBef>
              <a:spcAft>
                <a:spcPts val="0"/>
              </a:spcAft>
              <a:buNone/>
            </a:pPr>
            <a:r>
              <a:rPr lang="en" sz="1600">
                <a:solidFill>
                  <a:schemeClr val="dk2"/>
                </a:solidFill>
                <a:latin typeface="Calibri"/>
                <a:ea typeface="Calibri"/>
                <a:cs typeface="Calibri"/>
                <a:sym typeface="Calibri"/>
              </a:rPr>
              <a:t>on log(Recency), log(Monetary) and log(average payment value)</a:t>
            </a:r>
            <a:endParaRPr sz="1600">
              <a:solidFill>
                <a:schemeClr val="dk2"/>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3"/>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a:t>
            </a:r>
            <a:endParaRPr/>
          </a:p>
        </p:txBody>
      </p:sp>
      <p:sp>
        <p:nvSpPr>
          <p:cNvPr id="470" name="Google Shape;470;p43"/>
          <p:cNvSpPr txBox="1"/>
          <p:nvPr/>
        </p:nvSpPr>
        <p:spPr>
          <a:xfrm>
            <a:off x="569775" y="1078775"/>
            <a:ext cx="740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Calibri"/>
                <a:ea typeface="Calibri"/>
                <a:cs typeface="Calibri"/>
                <a:sym typeface="Calibri"/>
              </a:rPr>
              <a:t>Dimension Reduction — PCA</a:t>
            </a:r>
            <a:endParaRPr sz="1600">
              <a:solidFill>
                <a:schemeClr val="dk2"/>
              </a:solidFill>
              <a:latin typeface="Calibri"/>
              <a:ea typeface="Calibri"/>
              <a:cs typeface="Calibri"/>
              <a:sym typeface="Calibri"/>
            </a:endParaRPr>
          </a:p>
        </p:txBody>
      </p:sp>
      <p:pic>
        <p:nvPicPr>
          <p:cNvPr id="471" name="Google Shape;471;p43"/>
          <p:cNvPicPr preferRelativeResize="0"/>
          <p:nvPr/>
        </p:nvPicPr>
        <p:blipFill>
          <a:blip r:embed="rId3">
            <a:alphaModFix/>
          </a:blip>
          <a:stretch>
            <a:fillRect/>
          </a:stretch>
        </p:blipFill>
        <p:spPr>
          <a:xfrm>
            <a:off x="304800" y="1540475"/>
            <a:ext cx="6340173" cy="3379726"/>
          </a:xfrm>
          <a:prstGeom prst="rect">
            <a:avLst/>
          </a:prstGeom>
          <a:noFill/>
          <a:ln>
            <a:noFill/>
          </a:ln>
        </p:spPr>
      </p:pic>
      <p:sp>
        <p:nvSpPr>
          <p:cNvPr id="472" name="Google Shape;472;p43"/>
          <p:cNvSpPr txBox="1"/>
          <p:nvPr/>
        </p:nvSpPr>
        <p:spPr>
          <a:xfrm>
            <a:off x="6860575" y="2670250"/>
            <a:ext cx="20406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2"/>
                </a:solidFill>
                <a:latin typeface="Calibri"/>
                <a:ea typeface="Calibri"/>
                <a:cs typeface="Calibri"/>
                <a:sym typeface="Calibri"/>
              </a:rPr>
              <a:t>Select 3 principal components for clustering</a:t>
            </a:r>
            <a:endParaRPr b="1" sz="1700">
              <a:solidFill>
                <a:schemeClr val="dk2"/>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4"/>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Clustering — KMeans</a:t>
            </a:r>
            <a:endParaRPr/>
          </a:p>
        </p:txBody>
      </p:sp>
      <p:pic>
        <p:nvPicPr>
          <p:cNvPr id="478" name="Google Shape;478;p44"/>
          <p:cNvPicPr preferRelativeResize="0"/>
          <p:nvPr/>
        </p:nvPicPr>
        <p:blipFill>
          <a:blip r:embed="rId3">
            <a:alphaModFix/>
          </a:blip>
          <a:stretch>
            <a:fillRect/>
          </a:stretch>
        </p:blipFill>
        <p:spPr>
          <a:xfrm>
            <a:off x="304800" y="909375"/>
            <a:ext cx="7613299" cy="2126849"/>
          </a:xfrm>
          <a:prstGeom prst="rect">
            <a:avLst/>
          </a:prstGeom>
          <a:noFill/>
          <a:ln>
            <a:noFill/>
          </a:ln>
        </p:spPr>
      </p:pic>
      <p:pic>
        <p:nvPicPr>
          <p:cNvPr id="479" name="Google Shape;479;p44"/>
          <p:cNvPicPr preferRelativeResize="0"/>
          <p:nvPr/>
        </p:nvPicPr>
        <p:blipFill>
          <a:blip r:embed="rId4">
            <a:alphaModFix/>
          </a:blip>
          <a:stretch>
            <a:fillRect/>
          </a:stretch>
        </p:blipFill>
        <p:spPr>
          <a:xfrm>
            <a:off x="225300" y="3060025"/>
            <a:ext cx="4001924" cy="1839900"/>
          </a:xfrm>
          <a:prstGeom prst="rect">
            <a:avLst/>
          </a:prstGeom>
          <a:noFill/>
          <a:ln>
            <a:noFill/>
          </a:ln>
        </p:spPr>
      </p:pic>
      <p:pic>
        <p:nvPicPr>
          <p:cNvPr id="480" name="Google Shape;480;p44"/>
          <p:cNvPicPr preferRelativeResize="0"/>
          <p:nvPr/>
        </p:nvPicPr>
        <p:blipFill>
          <a:blip r:embed="rId5">
            <a:alphaModFix/>
          </a:blip>
          <a:stretch>
            <a:fillRect/>
          </a:stretch>
        </p:blipFill>
        <p:spPr>
          <a:xfrm>
            <a:off x="4411900" y="3210850"/>
            <a:ext cx="2250753" cy="1596249"/>
          </a:xfrm>
          <a:prstGeom prst="rect">
            <a:avLst/>
          </a:prstGeom>
          <a:noFill/>
          <a:ln>
            <a:noFill/>
          </a:ln>
        </p:spPr>
      </p:pic>
      <p:sp>
        <p:nvSpPr>
          <p:cNvPr id="481" name="Google Shape;481;p44"/>
          <p:cNvSpPr txBox="1"/>
          <p:nvPr/>
        </p:nvSpPr>
        <p:spPr>
          <a:xfrm>
            <a:off x="7091550" y="1355175"/>
            <a:ext cx="1647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2"/>
                </a:solidFill>
                <a:latin typeface="Calibri"/>
                <a:ea typeface="Calibri"/>
                <a:cs typeface="Calibri"/>
                <a:sym typeface="Calibri"/>
              </a:rPr>
              <a:t>Select </a:t>
            </a:r>
            <a:endParaRPr b="1" sz="1800">
              <a:solidFill>
                <a:schemeClr val="dk2"/>
              </a:solidFill>
              <a:latin typeface="Calibri"/>
              <a:ea typeface="Calibri"/>
              <a:cs typeface="Calibri"/>
              <a:sym typeface="Calibri"/>
            </a:endParaRPr>
          </a:p>
          <a:p>
            <a:pPr indent="0" lvl="0" marL="0" rtl="0" algn="ctr">
              <a:spcBef>
                <a:spcPts val="0"/>
              </a:spcBef>
              <a:spcAft>
                <a:spcPts val="0"/>
              </a:spcAft>
              <a:buNone/>
            </a:pPr>
            <a:r>
              <a:rPr b="1" lang="en" sz="1800">
                <a:solidFill>
                  <a:schemeClr val="dk2"/>
                </a:solidFill>
                <a:latin typeface="Calibri"/>
                <a:ea typeface="Calibri"/>
                <a:cs typeface="Calibri"/>
                <a:sym typeface="Calibri"/>
              </a:rPr>
              <a:t>k=3</a:t>
            </a:r>
            <a:endParaRPr b="1" sz="1800">
              <a:solidFill>
                <a:schemeClr val="dk2"/>
              </a:solidFill>
              <a:latin typeface="Calibri"/>
              <a:ea typeface="Calibri"/>
              <a:cs typeface="Calibri"/>
              <a:sym typeface="Calibri"/>
            </a:endParaRPr>
          </a:p>
        </p:txBody>
      </p:sp>
      <p:pic>
        <p:nvPicPr>
          <p:cNvPr id="482" name="Google Shape;482;p44"/>
          <p:cNvPicPr preferRelativeResize="0"/>
          <p:nvPr/>
        </p:nvPicPr>
        <p:blipFill>
          <a:blip r:embed="rId6">
            <a:alphaModFix/>
          </a:blip>
          <a:stretch>
            <a:fillRect/>
          </a:stretch>
        </p:blipFill>
        <p:spPr>
          <a:xfrm>
            <a:off x="6759344" y="3210850"/>
            <a:ext cx="2189705" cy="1596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3" name="Google Shape;163;p18"/>
          <p:cNvSpPr txBox="1"/>
          <p:nvPr>
            <p:ph type="title"/>
          </p:nvPr>
        </p:nvSpPr>
        <p:spPr>
          <a:xfrm>
            <a:off x="426425" y="3288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Topic &amp; Objective</a:t>
            </a:r>
            <a:endParaRPr/>
          </a:p>
        </p:txBody>
      </p:sp>
      <p:pic>
        <p:nvPicPr>
          <p:cNvPr id="164" name="Google Shape;164;p18"/>
          <p:cNvPicPr preferRelativeResize="0"/>
          <p:nvPr/>
        </p:nvPicPr>
        <p:blipFill>
          <a:blip r:embed="rId3">
            <a:alphaModFix/>
          </a:blip>
          <a:stretch>
            <a:fillRect/>
          </a:stretch>
        </p:blipFill>
        <p:spPr>
          <a:xfrm>
            <a:off x="244000" y="1007476"/>
            <a:ext cx="8695424" cy="352826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5"/>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Clustering — DBSCAN ❌</a:t>
            </a:r>
            <a:endParaRPr/>
          </a:p>
        </p:txBody>
      </p:sp>
      <p:sp>
        <p:nvSpPr>
          <p:cNvPr id="488" name="Google Shape;488;p45"/>
          <p:cNvSpPr txBox="1"/>
          <p:nvPr/>
        </p:nvSpPr>
        <p:spPr>
          <a:xfrm>
            <a:off x="7207050" y="1337300"/>
            <a:ext cx="16479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2"/>
                </a:solidFill>
                <a:latin typeface="Calibri"/>
                <a:ea typeface="Calibri"/>
                <a:cs typeface="Calibri"/>
                <a:sym typeface="Calibri"/>
              </a:rPr>
              <a:t>perform bad on customer segmentation</a:t>
            </a:r>
            <a:endParaRPr b="1" sz="1800">
              <a:solidFill>
                <a:schemeClr val="dk2"/>
              </a:solidFill>
              <a:latin typeface="Calibri"/>
              <a:ea typeface="Calibri"/>
              <a:cs typeface="Calibri"/>
              <a:sym typeface="Calibri"/>
            </a:endParaRPr>
          </a:p>
        </p:txBody>
      </p:sp>
      <p:sp>
        <p:nvSpPr>
          <p:cNvPr id="489" name="Google Shape;489;p45"/>
          <p:cNvSpPr/>
          <p:nvPr/>
        </p:nvSpPr>
        <p:spPr>
          <a:xfrm>
            <a:off x="638300" y="1743350"/>
            <a:ext cx="1416600" cy="68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Calibri"/>
                <a:ea typeface="Calibri"/>
                <a:cs typeface="Calibri"/>
                <a:sym typeface="Calibri"/>
              </a:rPr>
              <a:t>Hyperparameter Tuning</a:t>
            </a:r>
            <a:endParaRPr b="1">
              <a:latin typeface="Calibri"/>
              <a:ea typeface="Calibri"/>
              <a:cs typeface="Calibri"/>
              <a:sym typeface="Calibri"/>
            </a:endParaRPr>
          </a:p>
        </p:txBody>
      </p:sp>
      <p:sp>
        <p:nvSpPr>
          <p:cNvPr id="490" name="Google Shape;490;p45"/>
          <p:cNvSpPr/>
          <p:nvPr/>
        </p:nvSpPr>
        <p:spPr>
          <a:xfrm>
            <a:off x="3175775" y="996075"/>
            <a:ext cx="1416600" cy="68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Calibri"/>
                <a:ea typeface="Calibri"/>
                <a:cs typeface="Calibri"/>
                <a:sym typeface="Calibri"/>
              </a:rPr>
              <a:t>Min_samples</a:t>
            </a:r>
            <a:endParaRPr b="1">
              <a:latin typeface="Calibri"/>
              <a:ea typeface="Calibri"/>
              <a:cs typeface="Calibri"/>
              <a:sym typeface="Calibri"/>
            </a:endParaRPr>
          </a:p>
          <a:p>
            <a:pPr indent="0" lvl="0" marL="0" rtl="0" algn="ctr">
              <a:spcBef>
                <a:spcPts val="0"/>
              </a:spcBef>
              <a:spcAft>
                <a:spcPts val="0"/>
              </a:spcAft>
              <a:buNone/>
            </a:pPr>
            <a:r>
              <a:rPr lang="en" sz="1000">
                <a:latin typeface="Calibri"/>
                <a:ea typeface="Calibri"/>
                <a:cs typeface="Calibri"/>
                <a:sym typeface="Calibri"/>
              </a:rPr>
              <a:t>Minimum points needed to form cluster</a:t>
            </a:r>
            <a:endParaRPr sz="1000">
              <a:latin typeface="Calibri"/>
              <a:ea typeface="Calibri"/>
              <a:cs typeface="Calibri"/>
              <a:sym typeface="Calibri"/>
            </a:endParaRPr>
          </a:p>
        </p:txBody>
      </p:sp>
      <p:sp>
        <p:nvSpPr>
          <p:cNvPr id="491" name="Google Shape;491;p45"/>
          <p:cNvSpPr/>
          <p:nvPr/>
        </p:nvSpPr>
        <p:spPr>
          <a:xfrm>
            <a:off x="3175775" y="2230500"/>
            <a:ext cx="1416600" cy="68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Calibri"/>
                <a:ea typeface="Calibri"/>
                <a:cs typeface="Calibri"/>
                <a:sym typeface="Calibri"/>
              </a:rPr>
              <a:t>Epsilon</a:t>
            </a:r>
            <a:endParaRPr b="1">
              <a:latin typeface="Calibri"/>
              <a:ea typeface="Calibri"/>
              <a:cs typeface="Calibri"/>
              <a:sym typeface="Calibri"/>
            </a:endParaRPr>
          </a:p>
          <a:p>
            <a:pPr indent="0" lvl="0" marL="0" rtl="0" algn="ctr">
              <a:spcBef>
                <a:spcPts val="0"/>
              </a:spcBef>
              <a:spcAft>
                <a:spcPts val="0"/>
              </a:spcAft>
              <a:buNone/>
            </a:pPr>
            <a:r>
              <a:rPr lang="en" sz="1000">
                <a:latin typeface="Calibri"/>
                <a:ea typeface="Calibri"/>
                <a:cs typeface="Calibri"/>
                <a:sym typeface="Calibri"/>
              </a:rPr>
              <a:t>The radius of neighborhood</a:t>
            </a:r>
            <a:endParaRPr sz="1000">
              <a:latin typeface="Calibri"/>
              <a:ea typeface="Calibri"/>
              <a:cs typeface="Calibri"/>
              <a:sym typeface="Calibri"/>
            </a:endParaRPr>
          </a:p>
        </p:txBody>
      </p:sp>
      <p:cxnSp>
        <p:nvCxnSpPr>
          <p:cNvPr id="492" name="Google Shape;492;p45"/>
          <p:cNvCxnSpPr>
            <a:stCxn id="490" idx="2"/>
            <a:endCxn id="491" idx="0"/>
          </p:cNvCxnSpPr>
          <p:nvPr/>
        </p:nvCxnSpPr>
        <p:spPr>
          <a:xfrm>
            <a:off x="3884075" y="1678575"/>
            <a:ext cx="0" cy="552000"/>
          </a:xfrm>
          <a:prstGeom prst="straightConnector1">
            <a:avLst/>
          </a:prstGeom>
          <a:noFill/>
          <a:ln cap="flat" cmpd="sng" w="19050">
            <a:solidFill>
              <a:schemeClr val="dk2"/>
            </a:solidFill>
            <a:prstDash val="solid"/>
            <a:round/>
            <a:headEnd len="med" w="med" type="none"/>
            <a:tailEnd len="med" w="med" type="triangle"/>
          </a:ln>
        </p:spPr>
      </p:cxnSp>
      <p:cxnSp>
        <p:nvCxnSpPr>
          <p:cNvPr id="493" name="Google Shape;493;p45"/>
          <p:cNvCxnSpPr>
            <a:stCxn id="489" idx="3"/>
            <a:endCxn id="490" idx="1"/>
          </p:cNvCxnSpPr>
          <p:nvPr/>
        </p:nvCxnSpPr>
        <p:spPr>
          <a:xfrm flipH="1" rot="10800000">
            <a:off x="2054900" y="1337300"/>
            <a:ext cx="1120800" cy="747300"/>
          </a:xfrm>
          <a:prstGeom prst="bentConnector3">
            <a:avLst>
              <a:gd fmla="val 50003" name="adj1"/>
            </a:avLst>
          </a:prstGeom>
          <a:noFill/>
          <a:ln cap="flat" cmpd="sng" w="9525">
            <a:solidFill>
              <a:schemeClr val="dk2"/>
            </a:solidFill>
            <a:prstDash val="solid"/>
            <a:round/>
            <a:headEnd len="med" w="med" type="none"/>
            <a:tailEnd len="med" w="med" type="none"/>
          </a:ln>
        </p:spPr>
      </p:cxnSp>
      <p:cxnSp>
        <p:nvCxnSpPr>
          <p:cNvPr id="494" name="Google Shape;494;p45"/>
          <p:cNvCxnSpPr>
            <a:stCxn id="489" idx="3"/>
            <a:endCxn id="491" idx="1"/>
          </p:cNvCxnSpPr>
          <p:nvPr/>
        </p:nvCxnSpPr>
        <p:spPr>
          <a:xfrm>
            <a:off x="2054900" y="2084600"/>
            <a:ext cx="1120800" cy="487200"/>
          </a:xfrm>
          <a:prstGeom prst="bentConnector3">
            <a:avLst>
              <a:gd fmla="val 50003" name="adj1"/>
            </a:avLst>
          </a:prstGeom>
          <a:noFill/>
          <a:ln cap="flat" cmpd="sng" w="9525">
            <a:solidFill>
              <a:schemeClr val="dk2"/>
            </a:solidFill>
            <a:prstDash val="solid"/>
            <a:round/>
            <a:headEnd len="med" w="med" type="none"/>
            <a:tailEnd len="med" w="med" type="none"/>
          </a:ln>
        </p:spPr>
      </p:cxnSp>
      <p:pic>
        <p:nvPicPr>
          <p:cNvPr id="495" name="Google Shape;495;p45"/>
          <p:cNvPicPr preferRelativeResize="0"/>
          <p:nvPr/>
        </p:nvPicPr>
        <p:blipFill>
          <a:blip r:embed="rId3">
            <a:alphaModFix/>
          </a:blip>
          <a:stretch>
            <a:fillRect/>
          </a:stretch>
        </p:blipFill>
        <p:spPr>
          <a:xfrm>
            <a:off x="5417500" y="1200375"/>
            <a:ext cx="1473250" cy="1417800"/>
          </a:xfrm>
          <a:prstGeom prst="rect">
            <a:avLst/>
          </a:prstGeom>
          <a:noFill/>
          <a:ln>
            <a:noFill/>
          </a:ln>
        </p:spPr>
      </p:pic>
      <p:pic>
        <p:nvPicPr>
          <p:cNvPr id="496" name="Google Shape;496;p45"/>
          <p:cNvPicPr preferRelativeResize="0"/>
          <p:nvPr/>
        </p:nvPicPr>
        <p:blipFill>
          <a:blip r:embed="rId4">
            <a:alphaModFix/>
          </a:blip>
          <a:stretch>
            <a:fillRect/>
          </a:stretch>
        </p:blipFill>
        <p:spPr>
          <a:xfrm>
            <a:off x="5247650" y="2648750"/>
            <a:ext cx="3038924" cy="2266151"/>
          </a:xfrm>
          <a:prstGeom prst="rect">
            <a:avLst/>
          </a:prstGeom>
          <a:noFill/>
          <a:ln>
            <a:noFill/>
          </a:ln>
        </p:spPr>
      </p:pic>
      <p:pic>
        <p:nvPicPr>
          <p:cNvPr id="497" name="Google Shape;497;p45"/>
          <p:cNvPicPr preferRelativeResize="0"/>
          <p:nvPr/>
        </p:nvPicPr>
        <p:blipFill>
          <a:blip r:embed="rId5">
            <a:alphaModFix/>
          </a:blip>
          <a:stretch>
            <a:fillRect/>
          </a:stretch>
        </p:blipFill>
        <p:spPr>
          <a:xfrm>
            <a:off x="317850" y="3300089"/>
            <a:ext cx="1902499" cy="1321411"/>
          </a:xfrm>
          <a:prstGeom prst="rect">
            <a:avLst/>
          </a:prstGeom>
          <a:noFill/>
          <a:ln>
            <a:noFill/>
          </a:ln>
        </p:spPr>
      </p:pic>
      <p:pic>
        <p:nvPicPr>
          <p:cNvPr id="498" name="Google Shape;498;p45"/>
          <p:cNvPicPr preferRelativeResize="0"/>
          <p:nvPr/>
        </p:nvPicPr>
        <p:blipFill>
          <a:blip r:embed="rId6">
            <a:alphaModFix/>
          </a:blip>
          <a:stretch>
            <a:fillRect/>
          </a:stretch>
        </p:blipFill>
        <p:spPr>
          <a:xfrm>
            <a:off x="2618350" y="3223900"/>
            <a:ext cx="2224850" cy="1489376"/>
          </a:xfrm>
          <a:prstGeom prst="rect">
            <a:avLst/>
          </a:prstGeom>
          <a:noFill/>
          <a:ln>
            <a:noFill/>
          </a:ln>
        </p:spPr>
      </p:pic>
      <p:cxnSp>
        <p:nvCxnSpPr>
          <p:cNvPr id="499" name="Google Shape;499;p45"/>
          <p:cNvCxnSpPr/>
          <p:nvPr/>
        </p:nvCxnSpPr>
        <p:spPr>
          <a:xfrm>
            <a:off x="4421300" y="3769225"/>
            <a:ext cx="115500" cy="231000"/>
          </a:xfrm>
          <a:prstGeom prst="straightConnector1">
            <a:avLst/>
          </a:prstGeom>
          <a:noFill/>
          <a:ln cap="flat" cmpd="sng" w="9525">
            <a:solidFill>
              <a:schemeClr val="dk2"/>
            </a:solidFill>
            <a:prstDash val="solid"/>
            <a:round/>
            <a:headEnd len="med" w="med" type="none"/>
            <a:tailEnd len="med" w="med" type="triangle"/>
          </a:ln>
        </p:spPr>
      </p:cxnSp>
      <p:sp>
        <p:nvSpPr>
          <p:cNvPr id="500" name="Google Shape;500;p45"/>
          <p:cNvSpPr txBox="1"/>
          <p:nvPr/>
        </p:nvSpPr>
        <p:spPr>
          <a:xfrm>
            <a:off x="3999575" y="3442625"/>
            <a:ext cx="4435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2"/>
                </a:solidFill>
                <a:latin typeface="Calibri"/>
                <a:ea typeface="Calibri"/>
                <a:cs typeface="Calibri"/>
                <a:sym typeface="Calibri"/>
              </a:rPr>
              <a:t>elbow point</a:t>
            </a:r>
            <a:endParaRPr sz="800">
              <a:solidFill>
                <a:schemeClr val="dk2"/>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Customer Segmentation</a:t>
            </a:r>
            <a:endParaRPr/>
          </a:p>
        </p:txBody>
      </p:sp>
      <p:pic>
        <p:nvPicPr>
          <p:cNvPr id="506" name="Google Shape;506;p46"/>
          <p:cNvPicPr preferRelativeResize="0"/>
          <p:nvPr/>
        </p:nvPicPr>
        <p:blipFill>
          <a:blip r:embed="rId3">
            <a:alphaModFix/>
          </a:blip>
          <a:stretch>
            <a:fillRect/>
          </a:stretch>
        </p:blipFill>
        <p:spPr>
          <a:xfrm>
            <a:off x="228600" y="1973875"/>
            <a:ext cx="8694724" cy="2126825"/>
          </a:xfrm>
          <a:prstGeom prst="rect">
            <a:avLst/>
          </a:prstGeom>
          <a:noFill/>
          <a:ln>
            <a:noFill/>
          </a:ln>
        </p:spPr>
      </p:pic>
      <p:sp>
        <p:nvSpPr>
          <p:cNvPr id="507" name="Google Shape;507;p46"/>
          <p:cNvSpPr txBox="1"/>
          <p:nvPr/>
        </p:nvSpPr>
        <p:spPr>
          <a:xfrm>
            <a:off x="569775" y="1154975"/>
            <a:ext cx="740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Calibri"/>
                <a:ea typeface="Calibri"/>
                <a:cs typeface="Calibri"/>
                <a:sym typeface="Calibri"/>
              </a:rPr>
              <a:t>MinMax Scaled Radar Plot</a:t>
            </a:r>
            <a:endParaRPr sz="1600">
              <a:solidFill>
                <a:schemeClr val="dk2"/>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7"/>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Customer Profiling</a:t>
            </a:r>
            <a:endParaRPr/>
          </a:p>
        </p:txBody>
      </p:sp>
      <p:sp>
        <p:nvSpPr>
          <p:cNvPr id="513" name="Google Shape;513;p47"/>
          <p:cNvSpPr/>
          <p:nvPr/>
        </p:nvSpPr>
        <p:spPr>
          <a:xfrm>
            <a:off x="6050175" y="1797550"/>
            <a:ext cx="2622000" cy="2812500"/>
          </a:xfrm>
          <a:prstGeom prst="roundRect">
            <a:avLst>
              <a:gd fmla="val 7512" name="adj"/>
            </a:avLst>
          </a:prstGeom>
          <a:solidFill>
            <a:srgbClr val="FFFFFF"/>
          </a:solidFill>
          <a:ln cap="flat" cmpd="sng" w="19050">
            <a:solidFill>
              <a:srgbClr val="FFCB0B"/>
            </a:solidFill>
            <a:prstDash val="solid"/>
            <a:round/>
            <a:headEnd len="sm" w="sm" type="none"/>
            <a:tailEnd len="sm" w="sm" type="none"/>
          </a:ln>
        </p:spPr>
        <p:txBody>
          <a:bodyPr anchorCtr="0" anchor="t" bIns="91425" lIns="0" spcFirstLastPara="1" rIns="0" wrap="square" tIns="0">
            <a:noAutofit/>
          </a:bodyPr>
          <a:lstStyle/>
          <a:p>
            <a:pPr indent="0" lvl="0" marL="0" rtl="0" algn="l">
              <a:spcBef>
                <a:spcPts val="0"/>
              </a:spcBef>
              <a:spcAft>
                <a:spcPts val="0"/>
              </a:spcAft>
              <a:buNone/>
            </a:pPr>
            <a:r>
              <a:t/>
            </a:r>
            <a:endParaRPr sz="1600">
              <a:solidFill>
                <a:srgbClr val="00264B"/>
              </a:solidFill>
              <a:latin typeface="Lato"/>
              <a:ea typeface="Lato"/>
              <a:cs typeface="Lato"/>
              <a:sym typeface="Lato"/>
            </a:endParaRPr>
          </a:p>
        </p:txBody>
      </p:sp>
      <p:sp>
        <p:nvSpPr>
          <p:cNvPr id="514" name="Google Shape;514;p47"/>
          <p:cNvSpPr/>
          <p:nvPr/>
        </p:nvSpPr>
        <p:spPr>
          <a:xfrm>
            <a:off x="471825" y="1797550"/>
            <a:ext cx="2622000" cy="2812500"/>
          </a:xfrm>
          <a:prstGeom prst="roundRect">
            <a:avLst>
              <a:gd fmla="val 7512" name="adj"/>
            </a:avLst>
          </a:prstGeom>
          <a:solidFill>
            <a:srgbClr val="FFFFFF"/>
          </a:solidFill>
          <a:ln cap="flat" cmpd="sng" w="19050">
            <a:solidFill>
              <a:srgbClr val="FFCB0B"/>
            </a:solidFill>
            <a:prstDash val="solid"/>
            <a:round/>
            <a:headEnd len="sm" w="sm" type="none"/>
            <a:tailEnd len="sm" w="sm" type="none"/>
          </a:ln>
        </p:spPr>
        <p:txBody>
          <a:bodyPr anchorCtr="0" anchor="t" bIns="91425" lIns="0" spcFirstLastPara="1" rIns="0" wrap="square" tIns="0">
            <a:noAutofit/>
          </a:bodyPr>
          <a:lstStyle/>
          <a:p>
            <a:pPr indent="0" lvl="0" marL="0" rtl="0" algn="l">
              <a:spcBef>
                <a:spcPts val="0"/>
              </a:spcBef>
              <a:spcAft>
                <a:spcPts val="0"/>
              </a:spcAft>
              <a:buNone/>
            </a:pPr>
            <a:r>
              <a:t/>
            </a:r>
            <a:endParaRPr sz="1600">
              <a:solidFill>
                <a:srgbClr val="00264B"/>
              </a:solidFill>
              <a:latin typeface="Lato"/>
              <a:ea typeface="Lato"/>
              <a:cs typeface="Lato"/>
              <a:sym typeface="Lato"/>
            </a:endParaRPr>
          </a:p>
        </p:txBody>
      </p:sp>
      <p:sp>
        <p:nvSpPr>
          <p:cNvPr id="515" name="Google Shape;515;p47"/>
          <p:cNvSpPr/>
          <p:nvPr/>
        </p:nvSpPr>
        <p:spPr>
          <a:xfrm>
            <a:off x="3263165" y="1797550"/>
            <a:ext cx="2622000" cy="2812500"/>
          </a:xfrm>
          <a:prstGeom prst="roundRect">
            <a:avLst>
              <a:gd fmla="val 7512" name="adj"/>
            </a:avLst>
          </a:prstGeom>
          <a:solidFill>
            <a:srgbClr val="FFFFFF"/>
          </a:solidFill>
          <a:ln cap="flat" cmpd="sng" w="19050">
            <a:solidFill>
              <a:srgbClr val="FFCB0B"/>
            </a:solidFill>
            <a:prstDash val="solid"/>
            <a:round/>
            <a:headEnd len="sm" w="sm" type="none"/>
            <a:tailEnd len="sm" w="sm" type="none"/>
          </a:ln>
        </p:spPr>
        <p:txBody>
          <a:bodyPr anchorCtr="0" anchor="t" bIns="91425" lIns="0" spcFirstLastPara="1" rIns="0" wrap="square" tIns="0">
            <a:noAutofit/>
          </a:bodyPr>
          <a:lstStyle/>
          <a:p>
            <a:pPr indent="0" lvl="0" marL="0" rtl="0" algn="l">
              <a:spcBef>
                <a:spcPts val="0"/>
              </a:spcBef>
              <a:spcAft>
                <a:spcPts val="0"/>
              </a:spcAft>
              <a:buNone/>
            </a:pPr>
            <a:r>
              <a:t/>
            </a:r>
            <a:endParaRPr sz="1600">
              <a:solidFill>
                <a:srgbClr val="00264B"/>
              </a:solidFill>
              <a:latin typeface="Lato"/>
              <a:ea typeface="Lato"/>
              <a:cs typeface="Lato"/>
              <a:sym typeface="Lato"/>
            </a:endParaRPr>
          </a:p>
        </p:txBody>
      </p:sp>
      <p:sp>
        <p:nvSpPr>
          <p:cNvPr id="516" name="Google Shape;516;p47"/>
          <p:cNvSpPr/>
          <p:nvPr/>
        </p:nvSpPr>
        <p:spPr>
          <a:xfrm>
            <a:off x="3261178" y="1797551"/>
            <a:ext cx="2621400" cy="548700"/>
          </a:xfrm>
          <a:prstGeom prst="rect">
            <a:avLst/>
          </a:prstGeom>
          <a:solidFill>
            <a:srgbClr val="FFCB0B"/>
          </a:solidFill>
          <a:ln cap="flat" cmpd="sng" w="19050">
            <a:solidFill>
              <a:srgbClr val="FFCB0B"/>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a:solidFill>
                  <a:srgbClr val="00264B"/>
                </a:solidFill>
                <a:latin typeface="Lato Black"/>
                <a:ea typeface="Lato Black"/>
                <a:cs typeface="Lato Black"/>
                <a:sym typeface="Lato Black"/>
              </a:rPr>
              <a:t>Engaged, Responsive, but Demanding</a:t>
            </a:r>
            <a:endParaRPr b="1" sz="1600">
              <a:solidFill>
                <a:srgbClr val="00264B"/>
              </a:solidFill>
              <a:latin typeface="Lato"/>
              <a:ea typeface="Lato"/>
              <a:cs typeface="Lato"/>
              <a:sym typeface="Lato"/>
            </a:endParaRPr>
          </a:p>
        </p:txBody>
      </p:sp>
      <p:sp>
        <p:nvSpPr>
          <p:cNvPr id="517" name="Google Shape;517;p47"/>
          <p:cNvSpPr/>
          <p:nvPr/>
        </p:nvSpPr>
        <p:spPr>
          <a:xfrm>
            <a:off x="6050251" y="1797545"/>
            <a:ext cx="2621400" cy="548700"/>
          </a:xfrm>
          <a:prstGeom prst="rect">
            <a:avLst/>
          </a:prstGeom>
          <a:solidFill>
            <a:srgbClr val="FFCB0B"/>
          </a:solidFill>
          <a:ln cap="flat" cmpd="sng" w="19050">
            <a:solidFill>
              <a:srgbClr val="FFCB0B"/>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a:solidFill>
                  <a:srgbClr val="00264B"/>
                </a:solidFill>
                <a:latin typeface="Lato Black"/>
                <a:ea typeface="Lato Black"/>
                <a:cs typeface="Lato Black"/>
                <a:sym typeface="Lato Black"/>
              </a:rPr>
              <a:t>At-Risk, but Opportunistic</a:t>
            </a:r>
            <a:endParaRPr b="1" sz="1600">
              <a:solidFill>
                <a:srgbClr val="00264B"/>
              </a:solidFill>
              <a:latin typeface="Lato"/>
              <a:ea typeface="Lato"/>
              <a:cs typeface="Lato"/>
              <a:sym typeface="Lato"/>
            </a:endParaRPr>
          </a:p>
        </p:txBody>
      </p:sp>
      <p:sp>
        <p:nvSpPr>
          <p:cNvPr id="518" name="Google Shape;518;p47"/>
          <p:cNvSpPr/>
          <p:nvPr/>
        </p:nvSpPr>
        <p:spPr>
          <a:xfrm>
            <a:off x="471825" y="1797547"/>
            <a:ext cx="2622000" cy="548700"/>
          </a:xfrm>
          <a:prstGeom prst="rect">
            <a:avLst/>
          </a:prstGeom>
          <a:solidFill>
            <a:srgbClr val="FFCB0B"/>
          </a:solidFill>
          <a:ln cap="flat" cmpd="sng" w="19050">
            <a:solidFill>
              <a:srgbClr val="FFCB0B"/>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a:solidFill>
                  <a:srgbClr val="00264B"/>
                </a:solidFill>
                <a:latin typeface="Lato Black"/>
                <a:ea typeface="Lato Black"/>
                <a:cs typeface="Lato Black"/>
                <a:sym typeface="Lato Black"/>
              </a:rPr>
              <a:t>Loyal, High-Value, but Low-Engagement</a:t>
            </a:r>
            <a:endParaRPr b="1" sz="1600">
              <a:solidFill>
                <a:srgbClr val="00264B"/>
              </a:solidFill>
              <a:latin typeface="Lato"/>
              <a:ea typeface="Lato"/>
              <a:cs typeface="Lato"/>
              <a:sym typeface="Lato"/>
            </a:endParaRPr>
          </a:p>
        </p:txBody>
      </p:sp>
      <p:sp>
        <p:nvSpPr>
          <p:cNvPr id="519" name="Google Shape;519;p47"/>
          <p:cNvSpPr txBox="1"/>
          <p:nvPr/>
        </p:nvSpPr>
        <p:spPr>
          <a:xfrm>
            <a:off x="6050175" y="2575050"/>
            <a:ext cx="2622000" cy="1929300"/>
          </a:xfrm>
          <a:prstGeom prst="rect">
            <a:avLst/>
          </a:prstGeom>
          <a:noFill/>
          <a:ln>
            <a:noFill/>
          </a:ln>
        </p:spPr>
        <p:txBody>
          <a:bodyPr anchorCtr="0" anchor="ctr" bIns="0" lIns="0" spcFirstLastPara="1" rIns="0" wrap="square" tIns="0">
            <a:noAutofit/>
          </a:bodyPr>
          <a:lstStyle/>
          <a:p>
            <a:pPr indent="-304800" lvl="0" marL="457200" rtl="0" algn="l">
              <a:spcBef>
                <a:spcPts val="0"/>
              </a:spcBef>
              <a:spcAft>
                <a:spcPts val="0"/>
              </a:spcAft>
              <a:buClr>
                <a:srgbClr val="00264B"/>
              </a:buClr>
              <a:buSzPts val="1200"/>
              <a:buFont typeface="Lato"/>
              <a:buChar char="●"/>
            </a:pPr>
            <a:r>
              <a:rPr b="1" lang="en" sz="1200">
                <a:solidFill>
                  <a:srgbClr val="00264B"/>
                </a:solidFill>
                <a:latin typeface="Lato"/>
                <a:ea typeface="Lato"/>
                <a:cs typeface="Lato"/>
                <a:sym typeface="Lato"/>
              </a:rPr>
              <a:t>At-Risk</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low frequency, monetary and comment rate</a:t>
            </a:r>
            <a:endParaRPr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but highly responsive to marketing campaigns</a:t>
            </a:r>
            <a:endParaRPr sz="1200">
              <a:solidFill>
                <a:srgbClr val="00264B"/>
              </a:solidFill>
              <a:latin typeface="Lato"/>
              <a:ea typeface="Lato"/>
              <a:cs typeface="Lato"/>
              <a:sym typeface="Lato"/>
            </a:endParaRPr>
          </a:p>
          <a:p>
            <a:pPr indent="-304800" lvl="0" marL="457200" rtl="0" algn="l">
              <a:spcBef>
                <a:spcPts val="800"/>
              </a:spcBef>
              <a:spcAft>
                <a:spcPts val="0"/>
              </a:spcAft>
              <a:buClr>
                <a:srgbClr val="00264B"/>
              </a:buClr>
              <a:buSzPts val="1200"/>
              <a:buFont typeface="Lato"/>
              <a:buChar char="●"/>
            </a:pPr>
            <a:r>
              <a:rPr b="1" lang="en" sz="1200">
                <a:solidFill>
                  <a:srgbClr val="00264B"/>
                </a:solidFill>
                <a:latin typeface="Lato"/>
                <a:ea typeface="Lato"/>
                <a:cs typeface="Lato"/>
                <a:sym typeface="Lato"/>
              </a:rPr>
              <a:t>Opportunistic</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high average review score</a:t>
            </a:r>
            <a:endParaRPr sz="1200">
              <a:solidFill>
                <a:srgbClr val="00264B"/>
              </a:solidFill>
              <a:latin typeface="Lato"/>
              <a:ea typeface="Lato"/>
              <a:cs typeface="Lato"/>
              <a:sym typeface="Lato"/>
            </a:endParaRPr>
          </a:p>
          <a:p>
            <a:pPr indent="0" lvl="0" marL="457200" rtl="0" algn="l">
              <a:spcBef>
                <a:spcPts val="800"/>
              </a:spcBef>
              <a:spcAft>
                <a:spcPts val="800"/>
              </a:spcAft>
              <a:buNone/>
            </a:pPr>
            <a:r>
              <a:rPr lang="en" sz="1200">
                <a:solidFill>
                  <a:srgbClr val="00264B"/>
                </a:solidFill>
                <a:latin typeface="Lato"/>
                <a:ea typeface="Lato"/>
                <a:cs typeface="Lato"/>
                <a:sym typeface="Lato"/>
              </a:rPr>
              <a:t>worth retaining</a:t>
            </a:r>
            <a:endParaRPr sz="1200">
              <a:solidFill>
                <a:srgbClr val="00264B"/>
              </a:solidFill>
              <a:latin typeface="Lato"/>
              <a:ea typeface="Lato"/>
              <a:cs typeface="Lato"/>
              <a:sym typeface="Lato"/>
            </a:endParaRPr>
          </a:p>
        </p:txBody>
      </p:sp>
      <p:sp>
        <p:nvSpPr>
          <p:cNvPr id="520" name="Google Shape;520;p47"/>
          <p:cNvSpPr txBox="1"/>
          <p:nvPr/>
        </p:nvSpPr>
        <p:spPr>
          <a:xfrm>
            <a:off x="3263175" y="2575050"/>
            <a:ext cx="2622000" cy="1890900"/>
          </a:xfrm>
          <a:prstGeom prst="rect">
            <a:avLst/>
          </a:prstGeom>
          <a:noFill/>
          <a:ln>
            <a:noFill/>
          </a:ln>
        </p:spPr>
        <p:txBody>
          <a:bodyPr anchorCtr="0" anchor="ctr" bIns="0" lIns="0" spcFirstLastPara="1" rIns="0" wrap="square" tIns="0">
            <a:noAutofit/>
          </a:bodyPr>
          <a:lstStyle/>
          <a:p>
            <a:pPr indent="-311150" lvl="0" marL="457200" rtl="0" algn="l">
              <a:spcBef>
                <a:spcPts val="0"/>
              </a:spcBef>
              <a:spcAft>
                <a:spcPts val="0"/>
              </a:spcAft>
              <a:buClr>
                <a:srgbClr val="00264B"/>
              </a:buClr>
              <a:buSzPts val="1300"/>
              <a:buFont typeface="Lato"/>
              <a:buChar char="●"/>
            </a:pPr>
            <a:r>
              <a:rPr b="1" lang="en" sz="1200">
                <a:solidFill>
                  <a:srgbClr val="00264B"/>
                </a:solidFill>
                <a:latin typeface="Lato"/>
                <a:ea typeface="Lato"/>
                <a:cs typeface="Lato"/>
                <a:sym typeface="Lato"/>
              </a:rPr>
              <a:t>Engaged</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high comment rate</a:t>
            </a:r>
            <a:endParaRPr sz="1200">
              <a:solidFill>
                <a:srgbClr val="00264B"/>
              </a:solidFill>
              <a:latin typeface="Lato"/>
              <a:ea typeface="Lato"/>
              <a:cs typeface="Lato"/>
              <a:sym typeface="Lato"/>
            </a:endParaRPr>
          </a:p>
          <a:p>
            <a:pPr indent="-304800" lvl="0" marL="457200" rtl="0" algn="l">
              <a:spcBef>
                <a:spcPts val="800"/>
              </a:spcBef>
              <a:spcAft>
                <a:spcPts val="0"/>
              </a:spcAft>
              <a:buClr>
                <a:srgbClr val="00264B"/>
              </a:buClr>
              <a:buSzPts val="1200"/>
              <a:buFont typeface="Lato"/>
              <a:buChar char="●"/>
            </a:pPr>
            <a:r>
              <a:rPr b="1" lang="en" sz="1200">
                <a:solidFill>
                  <a:srgbClr val="00264B"/>
                </a:solidFill>
                <a:latin typeface="Lato"/>
                <a:ea typeface="Lato"/>
                <a:cs typeface="Lato"/>
                <a:sym typeface="Lato"/>
              </a:rPr>
              <a:t>Responsive</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h</a:t>
            </a:r>
            <a:r>
              <a:rPr lang="en" sz="1200">
                <a:solidFill>
                  <a:srgbClr val="00264B"/>
                </a:solidFill>
                <a:latin typeface="Lato"/>
                <a:ea typeface="Lato"/>
                <a:cs typeface="Lato"/>
                <a:sym typeface="Lato"/>
              </a:rPr>
              <a:t>ighly responsive to marketing campaigns</a:t>
            </a:r>
            <a:endParaRPr sz="1200">
              <a:solidFill>
                <a:srgbClr val="00264B"/>
              </a:solidFill>
              <a:latin typeface="Lato"/>
              <a:ea typeface="Lato"/>
              <a:cs typeface="Lato"/>
              <a:sym typeface="Lato"/>
            </a:endParaRPr>
          </a:p>
          <a:p>
            <a:pPr indent="-304800" lvl="0" marL="457200" rtl="0" algn="l">
              <a:spcBef>
                <a:spcPts val="800"/>
              </a:spcBef>
              <a:spcAft>
                <a:spcPts val="0"/>
              </a:spcAft>
              <a:buClr>
                <a:srgbClr val="00264B"/>
              </a:buClr>
              <a:buSzPts val="1200"/>
              <a:buFont typeface="Lato"/>
              <a:buChar char="●"/>
            </a:pPr>
            <a:r>
              <a:rPr b="1" lang="en" sz="1200">
                <a:solidFill>
                  <a:srgbClr val="00264B"/>
                </a:solidFill>
                <a:latin typeface="Lato"/>
                <a:ea typeface="Lato"/>
                <a:cs typeface="Lato"/>
                <a:sym typeface="Lato"/>
              </a:rPr>
              <a:t>Demanding</a:t>
            </a:r>
            <a:endParaRPr b="1" sz="1200">
              <a:solidFill>
                <a:srgbClr val="00264B"/>
              </a:solidFill>
              <a:latin typeface="Lato"/>
              <a:ea typeface="Lato"/>
              <a:cs typeface="Lato"/>
              <a:sym typeface="Lato"/>
            </a:endParaRPr>
          </a:p>
          <a:p>
            <a:pPr indent="0" lvl="0" marL="457200" rtl="0" algn="l">
              <a:spcBef>
                <a:spcPts val="800"/>
              </a:spcBef>
              <a:spcAft>
                <a:spcPts val="800"/>
              </a:spcAft>
              <a:buNone/>
            </a:pPr>
            <a:r>
              <a:rPr lang="en" sz="1200">
                <a:solidFill>
                  <a:srgbClr val="00264B"/>
                </a:solidFill>
                <a:latin typeface="Lato"/>
                <a:ea typeface="Lato"/>
                <a:cs typeface="Lato"/>
                <a:sym typeface="Lato"/>
              </a:rPr>
              <a:t>h</a:t>
            </a:r>
            <a:r>
              <a:rPr lang="en" sz="1200">
                <a:solidFill>
                  <a:srgbClr val="00264B"/>
                </a:solidFill>
                <a:latin typeface="Lato"/>
                <a:ea typeface="Lato"/>
                <a:cs typeface="Lato"/>
                <a:sym typeface="Lato"/>
              </a:rPr>
              <a:t>igh comment rate but low average review score</a:t>
            </a:r>
            <a:endParaRPr sz="1200">
              <a:solidFill>
                <a:srgbClr val="00264B"/>
              </a:solidFill>
              <a:latin typeface="Lato"/>
              <a:ea typeface="Lato"/>
              <a:cs typeface="Lato"/>
              <a:sym typeface="Lato"/>
            </a:endParaRPr>
          </a:p>
        </p:txBody>
      </p:sp>
      <p:sp>
        <p:nvSpPr>
          <p:cNvPr id="521" name="Google Shape;521;p47"/>
          <p:cNvSpPr txBox="1"/>
          <p:nvPr/>
        </p:nvSpPr>
        <p:spPr>
          <a:xfrm>
            <a:off x="471825" y="2572650"/>
            <a:ext cx="2622000" cy="1890900"/>
          </a:xfrm>
          <a:prstGeom prst="rect">
            <a:avLst/>
          </a:prstGeom>
          <a:noFill/>
          <a:ln>
            <a:noFill/>
          </a:ln>
        </p:spPr>
        <p:txBody>
          <a:bodyPr anchorCtr="0" anchor="ctr" bIns="0" lIns="0" spcFirstLastPara="1" rIns="0" wrap="square" tIns="0">
            <a:noAutofit/>
          </a:bodyPr>
          <a:lstStyle/>
          <a:p>
            <a:pPr indent="-304800" lvl="0" marL="457200" rtl="0" algn="l">
              <a:spcBef>
                <a:spcPts val="0"/>
              </a:spcBef>
              <a:spcAft>
                <a:spcPts val="0"/>
              </a:spcAft>
              <a:buClr>
                <a:srgbClr val="00264B"/>
              </a:buClr>
              <a:buSzPts val="1200"/>
              <a:buFont typeface="Lato"/>
              <a:buChar char="●"/>
            </a:pPr>
            <a:r>
              <a:rPr b="1" lang="en" sz="1200">
                <a:solidFill>
                  <a:srgbClr val="00264B"/>
                </a:solidFill>
                <a:latin typeface="Lato"/>
                <a:ea typeface="Lato"/>
                <a:cs typeface="Lato"/>
                <a:sym typeface="Lato"/>
              </a:rPr>
              <a:t>Loyalty</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high frequency &amp; high average review score </a:t>
            </a:r>
            <a:endParaRPr sz="1200">
              <a:solidFill>
                <a:srgbClr val="00264B"/>
              </a:solidFill>
              <a:latin typeface="Lato"/>
              <a:ea typeface="Lato"/>
              <a:cs typeface="Lato"/>
              <a:sym typeface="Lato"/>
            </a:endParaRPr>
          </a:p>
          <a:p>
            <a:pPr indent="-304800" lvl="0" marL="457200" rtl="0" algn="l">
              <a:spcBef>
                <a:spcPts val="800"/>
              </a:spcBef>
              <a:spcAft>
                <a:spcPts val="0"/>
              </a:spcAft>
              <a:buClr>
                <a:srgbClr val="00264B"/>
              </a:buClr>
              <a:buSzPts val="1200"/>
              <a:buFont typeface="Lato"/>
              <a:buChar char="●"/>
            </a:pPr>
            <a:r>
              <a:rPr b="1" lang="en" sz="1200">
                <a:solidFill>
                  <a:srgbClr val="00264B"/>
                </a:solidFill>
                <a:latin typeface="Lato"/>
                <a:ea typeface="Lato"/>
                <a:cs typeface="Lato"/>
                <a:sym typeface="Lato"/>
              </a:rPr>
              <a:t>High-Value</a:t>
            </a:r>
            <a:endParaRPr b="1" sz="1200">
              <a:solidFill>
                <a:srgbClr val="00264B"/>
              </a:solidFill>
              <a:latin typeface="Lato"/>
              <a:ea typeface="Lato"/>
              <a:cs typeface="Lato"/>
              <a:sym typeface="Lato"/>
            </a:endParaRPr>
          </a:p>
          <a:p>
            <a:pPr indent="0" lvl="0" marL="457200" rtl="0" algn="l">
              <a:spcBef>
                <a:spcPts val="800"/>
              </a:spcBef>
              <a:spcAft>
                <a:spcPts val="0"/>
              </a:spcAft>
              <a:buNone/>
            </a:pPr>
            <a:r>
              <a:rPr lang="en" sz="1200">
                <a:solidFill>
                  <a:srgbClr val="00264B"/>
                </a:solidFill>
                <a:latin typeface="Lato"/>
                <a:ea typeface="Lato"/>
                <a:cs typeface="Lato"/>
                <a:sym typeface="Lato"/>
              </a:rPr>
              <a:t>high monetary &amp; prefer high-value products</a:t>
            </a:r>
            <a:endParaRPr sz="1200">
              <a:solidFill>
                <a:srgbClr val="00264B"/>
              </a:solidFill>
              <a:latin typeface="Lato"/>
              <a:ea typeface="Lato"/>
              <a:cs typeface="Lato"/>
              <a:sym typeface="Lato"/>
            </a:endParaRPr>
          </a:p>
          <a:p>
            <a:pPr indent="-304800" lvl="0" marL="457200" rtl="0" algn="l">
              <a:spcBef>
                <a:spcPts val="800"/>
              </a:spcBef>
              <a:spcAft>
                <a:spcPts val="0"/>
              </a:spcAft>
              <a:buClr>
                <a:srgbClr val="00264B"/>
              </a:buClr>
              <a:buSzPts val="1200"/>
              <a:buFont typeface="Lato"/>
              <a:buChar char="●"/>
            </a:pPr>
            <a:r>
              <a:rPr lang="en" sz="1200">
                <a:solidFill>
                  <a:srgbClr val="00264B"/>
                </a:solidFill>
                <a:latin typeface="Lato"/>
                <a:ea typeface="Lato"/>
                <a:cs typeface="Lato"/>
                <a:sym typeface="Lato"/>
              </a:rPr>
              <a:t>Low-Engagement</a:t>
            </a:r>
            <a:endParaRPr sz="1200">
              <a:solidFill>
                <a:srgbClr val="00264B"/>
              </a:solidFill>
              <a:latin typeface="Lato"/>
              <a:ea typeface="Lato"/>
              <a:cs typeface="Lato"/>
              <a:sym typeface="Lato"/>
            </a:endParaRPr>
          </a:p>
          <a:p>
            <a:pPr indent="0" lvl="0" marL="457200" rtl="0" algn="l">
              <a:spcBef>
                <a:spcPts val="800"/>
              </a:spcBef>
              <a:spcAft>
                <a:spcPts val="800"/>
              </a:spcAft>
              <a:buNone/>
            </a:pPr>
            <a:r>
              <a:rPr lang="en" sz="1200">
                <a:solidFill>
                  <a:srgbClr val="00264B"/>
                </a:solidFill>
                <a:latin typeface="Lato"/>
                <a:ea typeface="Lato"/>
                <a:cs typeface="Lato"/>
                <a:sym typeface="Lato"/>
              </a:rPr>
              <a:t>less responsive to marketing campaigns &amp; low comment rate</a:t>
            </a:r>
            <a:endParaRPr sz="1200">
              <a:solidFill>
                <a:srgbClr val="00264B"/>
              </a:solidFill>
              <a:latin typeface="Lato"/>
              <a:ea typeface="Lato"/>
              <a:cs typeface="Lato"/>
              <a:sym typeface="Lato"/>
            </a:endParaRPr>
          </a:p>
        </p:txBody>
      </p:sp>
      <p:sp>
        <p:nvSpPr>
          <p:cNvPr id="522" name="Google Shape;522;p47"/>
          <p:cNvSpPr/>
          <p:nvPr/>
        </p:nvSpPr>
        <p:spPr>
          <a:xfrm>
            <a:off x="1524575" y="12311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1</a:t>
            </a:r>
            <a:endParaRPr b="1" sz="2400">
              <a:latin typeface="Calibri"/>
              <a:ea typeface="Calibri"/>
              <a:cs typeface="Calibri"/>
              <a:sym typeface="Calibri"/>
            </a:endParaRPr>
          </a:p>
        </p:txBody>
      </p:sp>
      <p:sp>
        <p:nvSpPr>
          <p:cNvPr id="523" name="Google Shape;523;p47"/>
          <p:cNvSpPr/>
          <p:nvPr/>
        </p:nvSpPr>
        <p:spPr>
          <a:xfrm>
            <a:off x="4379625" y="12311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2</a:t>
            </a:r>
            <a:endParaRPr b="1" sz="2000">
              <a:latin typeface="Calibri"/>
              <a:ea typeface="Calibri"/>
              <a:cs typeface="Calibri"/>
              <a:sym typeface="Calibri"/>
            </a:endParaRPr>
          </a:p>
        </p:txBody>
      </p:sp>
      <p:sp>
        <p:nvSpPr>
          <p:cNvPr id="524" name="Google Shape;524;p47"/>
          <p:cNvSpPr/>
          <p:nvPr/>
        </p:nvSpPr>
        <p:spPr>
          <a:xfrm>
            <a:off x="7098750" y="12311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3</a:t>
            </a:r>
            <a:endParaRPr b="1" sz="2000">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8"/>
          <p:cNvSpPr txBox="1"/>
          <p:nvPr>
            <p:ph type="title"/>
          </p:nvPr>
        </p:nvSpPr>
        <p:spPr>
          <a:xfrm>
            <a:off x="471825"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Insights &amp; Strategies</a:t>
            </a:r>
            <a:endParaRPr/>
          </a:p>
        </p:txBody>
      </p:sp>
      <p:sp>
        <p:nvSpPr>
          <p:cNvPr id="530" name="Google Shape;530;p48"/>
          <p:cNvSpPr/>
          <p:nvPr/>
        </p:nvSpPr>
        <p:spPr>
          <a:xfrm>
            <a:off x="1524575" y="15359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1</a:t>
            </a:r>
            <a:endParaRPr b="1" sz="2400">
              <a:latin typeface="Calibri"/>
              <a:ea typeface="Calibri"/>
              <a:cs typeface="Calibri"/>
              <a:sym typeface="Calibri"/>
            </a:endParaRPr>
          </a:p>
        </p:txBody>
      </p:sp>
      <p:sp>
        <p:nvSpPr>
          <p:cNvPr id="531" name="Google Shape;531;p48"/>
          <p:cNvSpPr/>
          <p:nvPr/>
        </p:nvSpPr>
        <p:spPr>
          <a:xfrm>
            <a:off x="4379625" y="15359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2</a:t>
            </a:r>
            <a:endParaRPr b="1" sz="2000">
              <a:latin typeface="Calibri"/>
              <a:ea typeface="Calibri"/>
              <a:cs typeface="Calibri"/>
              <a:sym typeface="Calibri"/>
            </a:endParaRPr>
          </a:p>
        </p:txBody>
      </p:sp>
      <p:sp>
        <p:nvSpPr>
          <p:cNvPr id="532" name="Google Shape;532;p48"/>
          <p:cNvSpPr/>
          <p:nvPr/>
        </p:nvSpPr>
        <p:spPr>
          <a:xfrm>
            <a:off x="7098750" y="1535975"/>
            <a:ext cx="524400" cy="4902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3</a:t>
            </a:r>
            <a:endParaRPr b="1" sz="2000">
              <a:latin typeface="Calibri"/>
              <a:ea typeface="Calibri"/>
              <a:cs typeface="Calibri"/>
              <a:sym typeface="Calibri"/>
            </a:endParaRPr>
          </a:p>
        </p:txBody>
      </p:sp>
      <p:sp>
        <p:nvSpPr>
          <p:cNvPr id="533" name="Google Shape;533;p48"/>
          <p:cNvSpPr/>
          <p:nvPr/>
        </p:nvSpPr>
        <p:spPr>
          <a:xfrm>
            <a:off x="471825" y="1377460"/>
            <a:ext cx="2622000" cy="3368400"/>
          </a:xfrm>
          <a:prstGeom prst="roundRect">
            <a:avLst>
              <a:gd fmla="val 7512" name="adj"/>
            </a:avLst>
          </a:prstGeom>
          <a:solidFill>
            <a:srgbClr val="FFFFFF"/>
          </a:solidFill>
          <a:ln cap="flat" cmpd="sng" w="19050">
            <a:solidFill>
              <a:srgbClr val="F1C232"/>
            </a:solidFill>
            <a:prstDash val="solid"/>
            <a:round/>
            <a:headEnd len="sm" w="sm" type="none"/>
            <a:tailEnd len="sm" w="sm" type="none"/>
          </a:ln>
        </p:spPr>
        <p:txBody>
          <a:bodyPr anchorCtr="0" anchor="t" bIns="91425" lIns="0" spcFirstLastPara="1" rIns="0" wrap="square" tIns="0">
            <a:noAutofit/>
          </a:bodyPr>
          <a:lstStyle/>
          <a:p>
            <a:pPr indent="0" lvl="0" marL="0" rtl="0" algn="ctr">
              <a:spcBef>
                <a:spcPts val="0"/>
              </a:spcBef>
              <a:spcAft>
                <a:spcPts val="0"/>
              </a:spcAft>
              <a:buNone/>
            </a:pPr>
            <a:r>
              <a:rPr b="1" lang="en" sz="1600">
                <a:solidFill>
                  <a:srgbClr val="00264B"/>
                </a:solidFill>
                <a:latin typeface="Lato"/>
                <a:ea typeface="Lato"/>
                <a:cs typeface="Lato"/>
                <a:sym typeface="Lato"/>
              </a:rPr>
              <a:t> Relationship Marketing</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&amp;</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Brand Advocate</a:t>
            </a:r>
            <a:endParaRPr b="1" sz="1600">
              <a:solidFill>
                <a:srgbClr val="00264B"/>
              </a:solidFill>
              <a:latin typeface="Lato"/>
              <a:ea typeface="Lato"/>
              <a:cs typeface="Lato"/>
              <a:sym typeface="Lato"/>
            </a:endParaRPr>
          </a:p>
          <a:p>
            <a:pPr indent="0" lvl="0" marL="0" rtl="0" algn="ctr">
              <a:spcBef>
                <a:spcPts val="0"/>
              </a:spcBef>
              <a:spcAft>
                <a:spcPts val="0"/>
              </a:spcAft>
              <a:buNone/>
            </a:pPr>
            <a:r>
              <a:t/>
            </a:r>
            <a:endParaRPr b="1" sz="16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Provide Personalized Value-Add Services: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loyalty membership, exclusive offers, etc.</a:t>
            </a:r>
            <a:endParaRPr sz="13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Implement Referral and Advocate Program</a:t>
            </a:r>
            <a:r>
              <a:rPr b="1" i="1" lang="en">
                <a:solidFill>
                  <a:srgbClr val="00264B"/>
                </a:solidFill>
                <a:latin typeface="Lato"/>
                <a:ea typeface="Lato"/>
                <a:cs typeface="Lato"/>
                <a:sym typeface="Lato"/>
              </a:rPr>
              <a:t>: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New member referral reward, incentives for </a:t>
            </a:r>
            <a:endParaRPr sz="1300">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social media advocate, etc.</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b="1" i="1">
              <a:solidFill>
                <a:srgbClr val="00264B"/>
              </a:solidFill>
              <a:latin typeface="Lato"/>
              <a:ea typeface="Lato"/>
              <a:cs typeface="Lato"/>
              <a:sym typeface="Lato"/>
            </a:endParaRPr>
          </a:p>
          <a:p>
            <a:pPr indent="0" lvl="0" marL="914400" rtl="0" algn="l">
              <a:spcBef>
                <a:spcPts val="0"/>
              </a:spcBef>
              <a:spcAft>
                <a:spcPts val="0"/>
              </a:spcAft>
              <a:buNone/>
            </a:pPr>
            <a:r>
              <a:t/>
            </a:r>
            <a:endParaRPr sz="1300">
              <a:solidFill>
                <a:srgbClr val="00264B"/>
              </a:solidFill>
              <a:latin typeface="Lato"/>
              <a:ea typeface="Lato"/>
              <a:cs typeface="Lato"/>
              <a:sym typeface="Lato"/>
            </a:endParaRPr>
          </a:p>
        </p:txBody>
      </p:sp>
      <p:sp>
        <p:nvSpPr>
          <p:cNvPr id="534" name="Google Shape;534;p48"/>
          <p:cNvSpPr/>
          <p:nvPr/>
        </p:nvSpPr>
        <p:spPr>
          <a:xfrm>
            <a:off x="3261000" y="1377460"/>
            <a:ext cx="2622000" cy="3368400"/>
          </a:xfrm>
          <a:prstGeom prst="roundRect">
            <a:avLst>
              <a:gd fmla="val 7512" name="adj"/>
            </a:avLst>
          </a:prstGeom>
          <a:solidFill>
            <a:srgbClr val="FFFFFF"/>
          </a:solidFill>
          <a:ln cap="flat" cmpd="sng" w="19050">
            <a:solidFill>
              <a:srgbClr val="F1C232"/>
            </a:solidFill>
            <a:prstDash val="solid"/>
            <a:round/>
            <a:headEnd len="sm" w="sm" type="none"/>
            <a:tailEnd len="sm" w="sm" type="none"/>
          </a:ln>
        </p:spPr>
        <p:txBody>
          <a:bodyPr anchorCtr="0" anchor="t" bIns="91425" lIns="0" spcFirstLastPara="1" rIns="0" wrap="square" tIns="0">
            <a:noAutofit/>
          </a:bodyPr>
          <a:lstStyle/>
          <a:p>
            <a:pPr indent="0" lvl="0" marL="0" rtl="0" algn="ctr">
              <a:spcBef>
                <a:spcPts val="0"/>
              </a:spcBef>
              <a:spcAft>
                <a:spcPts val="0"/>
              </a:spcAft>
              <a:buNone/>
            </a:pPr>
            <a:r>
              <a:rPr b="1" lang="en" sz="1600">
                <a:solidFill>
                  <a:srgbClr val="00264B"/>
                </a:solidFill>
                <a:latin typeface="Lato"/>
                <a:ea typeface="Lato"/>
                <a:cs typeface="Lato"/>
                <a:sym typeface="Lato"/>
              </a:rPr>
              <a:t>Targeted Promotion</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&amp;</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Customer Support</a:t>
            </a:r>
            <a:endParaRPr b="1" sz="1600">
              <a:solidFill>
                <a:srgbClr val="00264B"/>
              </a:solidFill>
              <a:latin typeface="Lato"/>
              <a:ea typeface="Lato"/>
              <a:cs typeface="Lato"/>
              <a:sym typeface="Lato"/>
            </a:endParaRPr>
          </a:p>
          <a:p>
            <a:pPr indent="0" lvl="0" marL="0" rtl="0" algn="ctr">
              <a:spcBef>
                <a:spcPts val="0"/>
              </a:spcBef>
              <a:spcAft>
                <a:spcPts val="0"/>
              </a:spcAft>
              <a:buNone/>
            </a:pPr>
            <a:r>
              <a:t/>
            </a:r>
            <a:endParaRPr b="1" sz="16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Offer Tailored Marketing and Notifications </a:t>
            </a:r>
            <a:r>
              <a:rPr b="1" i="1" lang="en">
                <a:solidFill>
                  <a:srgbClr val="00264B"/>
                </a:solidFill>
                <a:latin typeface="Lato"/>
                <a:ea typeface="Lato"/>
                <a:cs typeface="Lato"/>
                <a:sym typeface="Lato"/>
              </a:rPr>
              <a:t>: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Personalized coupons and vouchers, free samples,</a:t>
            </a:r>
            <a:endParaRPr sz="1300">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Targeted email/text offers</a:t>
            </a:r>
            <a:endParaRPr sz="13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Enhance customer feedback loop: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Priority comment reply, feedback surveys</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0" rtl="0" algn="ctr">
              <a:spcBef>
                <a:spcPts val="0"/>
              </a:spcBef>
              <a:spcAft>
                <a:spcPts val="0"/>
              </a:spcAft>
              <a:buNone/>
            </a:pPr>
            <a:r>
              <a:t/>
            </a:r>
            <a:endParaRPr b="1" sz="1600">
              <a:solidFill>
                <a:srgbClr val="00264B"/>
              </a:solidFill>
              <a:latin typeface="Lato"/>
              <a:ea typeface="Lato"/>
              <a:cs typeface="Lato"/>
              <a:sym typeface="Lato"/>
            </a:endParaRPr>
          </a:p>
        </p:txBody>
      </p:sp>
      <p:sp>
        <p:nvSpPr>
          <p:cNvPr id="535" name="Google Shape;535;p48"/>
          <p:cNvSpPr/>
          <p:nvPr/>
        </p:nvSpPr>
        <p:spPr>
          <a:xfrm>
            <a:off x="6050176" y="1377460"/>
            <a:ext cx="2622000" cy="3368400"/>
          </a:xfrm>
          <a:prstGeom prst="roundRect">
            <a:avLst>
              <a:gd fmla="val 7512" name="adj"/>
            </a:avLst>
          </a:prstGeom>
          <a:solidFill>
            <a:srgbClr val="FFFFFF"/>
          </a:solidFill>
          <a:ln cap="flat" cmpd="sng" w="19050">
            <a:solidFill>
              <a:srgbClr val="F1C232"/>
            </a:solidFill>
            <a:prstDash val="solid"/>
            <a:round/>
            <a:headEnd len="sm" w="sm" type="none"/>
            <a:tailEnd len="sm" w="sm" type="none"/>
          </a:ln>
        </p:spPr>
        <p:txBody>
          <a:bodyPr anchorCtr="0" anchor="t" bIns="91425" lIns="0" spcFirstLastPara="1" rIns="0" wrap="square" tIns="0">
            <a:noAutofit/>
          </a:bodyPr>
          <a:lstStyle/>
          <a:p>
            <a:pPr indent="0" lvl="0" marL="0" rtl="0" algn="ctr">
              <a:spcBef>
                <a:spcPts val="0"/>
              </a:spcBef>
              <a:spcAft>
                <a:spcPts val="0"/>
              </a:spcAft>
              <a:buNone/>
            </a:pPr>
            <a:r>
              <a:rPr b="1" lang="en" sz="1600">
                <a:solidFill>
                  <a:srgbClr val="00264B"/>
                </a:solidFill>
                <a:latin typeface="Lato"/>
                <a:ea typeface="Lato"/>
                <a:cs typeface="Lato"/>
                <a:sym typeface="Lato"/>
              </a:rPr>
              <a:t>Re-engagement Offer</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&amp;</a:t>
            </a:r>
            <a:endParaRPr b="1" sz="1600">
              <a:solidFill>
                <a:srgbClr val="00264B"/>
              </a:solidFill>
              <a:latin typeface="Lato"/>
              <a:ea typeface="Lato"/>
              <a:cs typeface="Lato"/>
              <a:sym typeface="Lato"/>
            </a:endParaRPr>
          </a:p>
          <a:p>
            <a:pPr indent="0" lvl="0" marL="0" rtl="0" algn="ctr">
              <a:spcBef>
                <a:spcPts val="0"/>
              </a:spcBef>
              <a:spcAft>
                <a:spcPts val="0"/>
              </a:spcAft>
              <a:buNone/>
            </a:pPr>
            <a:r>
              <a:rPr b="1" lang="en" sz="1600">
                <a:solidFill>
                  <a:srgbClr val="00264B"/>
                </a:solidFill>
                <a:latin typeface="Lato"/>
                <a:ea typeface="Lato"/>
                <a:cs typeface="Lato"/>
                <a:sym typeface="Lato"/>
              </a:rPr>
              <a:t>Personalized Notification</a:t>
            </a:r>
            <a:endParaRPr b="1" sz="1600">
              <a:solidFill>
                <a:srgbClr val="00264B"/>
              </a:solidFill>
              <a:latin typeface="Lato"/>
              <a:ea typeface="Lato"/>
              <a:cs typeface="Lato"/>
              <a:sym typeface="Lato"/>
            </a:endParaRPr>
          </a:p>
          <a:p>
            <a:pPr indent="0" lvl="0" marL="0" rtl="0" algn="ctr">
              <a:spcBef>
                <a:spcPts val="0"/>
              </a:spcBef>
              <a:spcAft>
                <a:spcPts val="0"/>
              </a:spcAft>
              <a:buNone/>
            </a:pPr>
            <a:r>
              <a:t/>
            </a:r>
            <a:endParaRPr b="1" sz="16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Design Win-back Emails</a:t>
            </a:r>
            <a:r>
              <a:rPr b="1" i="1" lang="en">
                <a:solidFill>
                  <a:srgbClr val="00264B"/>
                </a:solidFill>
                <a:latin typeface="Lato"/>
                <a:ea typeface="Lato"/>
                <a:cs typeface="Lato"/>
                <a:sym typeface="Lato"/>
              </a:rPr>
              <a:t>: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special offers for specific items, subscription and membership, with engaging contents and tones</a:t>
            </a:r>
            <a:endParaRPr sz="1300">
              <a:solidFill>
                <a:srgbClr val="00264B"/>
              </a:solidFill>
              <a:latin typeface="Lato"/>
              <a:ea typeface="Lato"/>
              <a:cs typeface="Lato"/>
              <a:sym typeface="Lato"/>
            </a:endParaRPr>
          </a:p>
          <a:p>
            <a:pPr indent="-317500" lvl="0" marL="457200" rtl="0" algn="l">
              <a:spcBef>
                <a:spcPts val="0"/>
              </a:spcBef>
              <a:spcAft>
                <a:spcPts val="0"/>
              </a:spcAft>
              <a:buClr>
                <a:srgbClr val="00264B"/>
              </a:buClr>
              <a:buSzPts val="1400"/>
              <a:buFont typeface="Lato"/>
              <a:buChar char="●"/>
            </a:pPr>
            <a:r>
              <a:rPr b="1" i="1" lang="en">
                <a:solidFill>
                  <a:srgbClr val="00264B"/>
                </a:solidFill>
                <a:latin typeface="Lato"/>
                <a:ea typeface="Lato"/>
                <a:cs typeface="Lato"/>
                <a:sym typeface="Lato"/>
              </a:rPr>
              <a:t>Push Retargeting Ads on Social Media: </a:t>
            </a:r>
            <a:endParaRPr b="1" i="1">
              <a:solidFill>
                <a:srgbClr val="00264B"/>
              </a:solidFill>
              <a:latin typeface="Lato"/>
              <a:ea typeface="Lato"/>
              <a:cs typeface="Lato"/>
              <a:sym typeface="Lato"/>
            </a:endParaRPr>
          </a:p>
          <a:p>
            <a:pPr indent="0" lvl="0" marL="457200" rtl="0" algn="l">
              <a:spcBef>
                <a:spcPts val="0"/>
              </a:spcBef>
              <a:spcAft>
                <a:spcPts val="0"/>
              </a:spcAft>
              <a:buNone/>
            </a:pPr>
            <a:r>
              <a:rPr lang="en" sz="1300">
                <a:solidFill>
                  <a:srgbClr val="00264B"/>
                </a:solidFill>
                <a:latin typeface="Lato"/>
                <a:ea typeface="Lato"/>
                <a:cs typeface="Lato"/>
                <a:sym typeface="Lato"/>
              </a:rPr>
              <a:t>distribute tailored ads via Google Ads, Facebook Ads</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457200" rtl="0" algn="l">
              <a:spcBef>
                <a:spcPts val="0"/>
              </a:spcBef>
              <a:spcAft>
                <a:spcPts val="0"/>
              </a:spcAft>
              <a:buNone/>
            </a:pPr>
            <a:r>
              <a:t/>
            </a:r>
            <a:endParaRPr sz="1300">
              <a:solidFill>
                <a:srgbClr val="00264B"/>
              </a:solidFill>
              <a:latin typeface="Lato"/>
              <a:ea typeface="Lato"/>
              <a:cs typeface="Lato"/>
              <a:sym typeface="Lato"/>
            </a:endParaRPr>
          </a:p>
          <a:p>
            <a:pPr indent="0" lvl="0" marL="0" rtl="0" algn="ctr">
              <a:spcBef>
                <a:spcPts val="0"/>
              </a:spcBef>
              <a:spcAft>
                <a:spcPts val="0"/>
              </a:spcAft>
              <a:buNone/>
            </a:pPr>
            <a:r>
              <a:t/>
            </a:r>
            <a:endParaRPr b="1" sz="1600">
              <a:solidFill>
                <a:srgbClr val="00264B"/>
              </a:solidFill>
              <a:latin typeface="Lato"/>
              <a:ea typeface="Lato"/>
              <a:cs typeface="Lato"/>
              <a:sym typeface="Lato"/>
            </a:endParaRPr>
          </a:p>
        </p:txBody>
      </p:sp>
      <p:cxnSp>
        <p:nvCxnSpPr>
          <p:cNvPr id="536" name="Google Shape;536;p48"/>
          <p:cNvCxnSpPr/>
          <p:nvPr/>
        </p:nvCxnSpPr>
        <p:spPr>
          <a:xfrm>
            <a:off x="576075" y="2253727"/>
            <a:ext cx="2413500" cy="0"/>
          </a:xfrm>
          <a:prstGeom prst="straightConnector1">
            <a:avLst/>
          </a:prstGeom>
          <a:noFill/>
          <a:ln cap="flat" cmpd="sng" w="19050">
            <a:solidFill>
              <a:srgbClr val="1155CC"/>
            </a:solidFill>
            <a:prstDash val="solid"/>
            <a:round/>
            <a:headEnd len="med" w="med" type="none"/>
            <a:tailEnd len="med" w="med" type="none"/>
          </a:ln>
        </p:spPr>
      </p:cxnSp>
      <p:cxnSp>
        <p:nvCxnSpPr>
          <p:cNvPr id="537" name="Google Shape;537;p48"/>
          <p:cNvCxnSpPr/>
          <p:nvPr/>
        </p:nvCxnSpPr>
        <p:spPr>
          <a:xfrm>
            <a:off x="3365250" y="2253727"/>
            <a:ext cx="2413500" cy="0"/>
          </a:xfrm>
          <a:prstGeom prst="straightConnector1">
            <a:avLst/>
          </a:prstGeom>
          <a:noFill/>
          <a:ln cap="flat" cmpd="sng" w="19050">
            <a:solidFill>
              <a:srgbClr val="1155CC"/>
            </a:solidFill>
            <a:prstDash val="solid"/>
            <a:round/>
            <a:headEnd len="med" w="med" type="none"/>
            <a:tailEnd len="med" w="med" type="none"/>
          </a:ln>
        </p:spPr>
      </p:cxnSp>
      <p:cxnSp>
        <p:nvCxnSpPr>
          <p:cNvPr id="538" name="Google Shape;538;p48"/>
          <p:cNvCxnSpPr/>
          <p:nvPr/>
        </p:nvCxnSpPr>
        <p:spPr>
          <a:xfrm>
            <a:off x="6154428" y="2253727"/>
            <a:ext cx="2413500" cy="0"/>
          </a:xfrm>
          <a:prstGeom prst="straightConnector1">
            <a:avLst/>
          </a:prstGeom>
          <a:noFill/>
          <a:ln cap="flat" cmpd="sng" w="19050">
            <a:solidFill>
              <a:srgbClr val="1155CC"/>
            </a:solidFill>
            <a:prstDash val="solid"/>
            <a:round/>
            <a:headEnd len="med" w="med" type="none"/>
            <a:tailEnd len="med" w="med" type="none"/>
          </a:ln>
        </p:spPr>
      </p:cxnSp>
      <p:sp>
        <p:nvSpPr>
          <p:cNvPr id="539" name="Google Shape;539;p48"/>
          <p:cNvSpPr/>
          <p:nvPr/>
        </p:nvSpPr>
        <p:spPr>
          <a:xfrm>
            <a:off x="266875" y="1085675"/>
            <a:ext cx="432900" cy="4071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1</a:t>
            </a:r>
            <a:endParaRPr b="1" sz="2400">
              <a:latin typeface="Calibri"/>
              <a:ea typeface="Calibri"/>
              <a:cs typeface="Calibri"/>
              <a:sym typeface="Calibri"/>
            </a:endParaRPr>
          </a:p>
        </p:txBody>
      </p:sp>
      <p:sp>
        <p:nvSpPr>
          <p:cNvPr id="540" name="Google Shape;540;p48"/>
          <p:cNvSpPr/>
          <p:nvPr/>
        </p:nvSpPr>
        <p:spPr>
          <a:xfrm>
            <a:off x="3048175" y="1085675"/>
            <a:ext cx="432900" cy="4071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2</a:t>
            </a:r>
            <a:endParaRPr b="1" sz="2400">
              <a:latin typeface="Calibri"/>
              <a:ea typeface="Calibri"/>
              <a:cs typeface="Calibri"/>
              <a:sym typeface="Calibri"/>
            </a:endParaRPr>
          </a:p>
        </p:txBody>
      </p:sp>
      <p:sp>
        <p:nvSpPr>
          <p:cNvPr id="541" name="Google Shape;541;p48"/>
          <p:cNvSpPr/>
          <p:nvPr/>
        </p:nvSpPr>
        <p:spPr>
          <a:xfrm>
            <a:off x="5829475" y="1085675"/>
            <a:ext cx="432900" cy="4071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Calibri"/>
                <a:ea typeface="Calibri"/>
                <a:cs typeface="Calibri"/>
                <a:sym typeface="Calibri"/>
              </a:rPr>
              <a:t>3</a:t>
            </a:r>
            <a:endParaRPr b="1" sz="2400">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9"/>
          <p:cNvSpPr txBox="1"/>
          <p:nvPr>
            <p:ph type="title"/>
          </p:nvPr>
        </p:nvSpPr>
        <p:spPr>
          <a:xfrm>
            <a:off x="1388554" y="758171"/>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4000"/>
              <a:t>Thanks For Listening!</a:t>
            </a:r>
            <a:endParaRPr b="1" sz="4000"/>
          </a:p>
        </p:txBody>
      </p:sp>
      <p:sp>
        <p:nvSpPr>
          <p:cNvPr id="547" name="Google Shape;547;p4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48" name="Google Shape;548;p49"/>
          <p:cNvSpPr txBox="1"/>
          <p:nvPr/>
        </p:nvSpPr>
        <p:spPr>
          <a:xfrm>
            <a:off x="2804550" y="2773550"/>
            <a:ext cx="3534900" cy="12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Calibri"/>
                <a:ea typeface="Calibri"/>
                <a:cs typeface="Calibri"/>
                <a:sym typeface="Calibri"/>
              </a:rPr>
              <a:t>Teamwork</a:t>
            </a:r>
            <a:endParaRPr b="1" sz="1800">
              <a:solidFill>
                <a:schemeClr val="dk2"/>
              </a:solidFill>
              <a:latin typeface="Calibri"/>
              <a:ea typeface="Calibri"/>
              <a:cs typeface="Calibri"/>
              <a:sym typeface="Calibri"/>
            </a:endParaRPr>
          </a:p>
          <a:p>
            <a:pPr indent="-311150" lvl="0" marL="457200" rtl="0" algn="ctr">
              <a:spcBef>
                <a:spcPts val="0"/>
              </a:spcBef>
              <a:spcAft>
                <a:spcPts val="0"/>
              </a:spcAft>
              <a:buClr>
                <a:schemeClr val="dk2"/>
              </a:buClr>
              <a:buSzPts val="1300"/>
              <a:buFont typeface="Calibri"/>
              <a:buChar char="●"/>
            </a:pPr>
            <a:r>
              <a:rPr b="1" lang="en" sz="1300">
                <a:solidFill>
                  <a:schemeClr val="dk2"/>
                </a:solidFill>
                <a:latin typeface="Calibri"/>
                <a:ea typeface="Calibri"/>
                <a:cs typeface="Calibri"/>
                <a:sym typeface="Calibri"/>
              </a:rPr>
              <a:t>Xingjian Liu</a:t>
            </a:r>
            <a:r>
              <a:rPr lang="en" sz="1300">
                <a:solidFill>
                  <a:schemeClr val="dk2"/>
                </a:solidFill>
                <a:latin typeface="Calibri"/>
                <a:ea typeface="Calibri"/>
                <a:cs typeface="Calibri"/>
                <a:sym typeface="Calibri"/>
              </a:rPr>
              <a:t>: Data Manipulation &amp; EDA, Feature Engineering, Multivariate Analysis, Customer Segmentation</a:t>
            </a:r>
            <a:endParaRPr sz="1300">
              <a:solidFill>
                <a:schemeClr val="dk2"/>
              </a:solidFill>
              <a:latin typeface="Calibri"/>
              <a:ea typeface="Calibri"/>
              <a:cs typeface="Calibri"/>
              <a:sym typeface="Calibri"/>
            </a:endParaRPr>
          </a:p>
          <a:p>
            <a:pPr indent="-311150" lvl="0" marL="457200" rtl="0" algn="ctr">
              <a:spcBef>
                <a:spcPts val="0"/>
              </a:spcBef>
              <a:spcAft>
                <a:spcPts val="0"/>
              </a:spcAft>
              <a:buClr>
                <a:schemeClr val="dk2"/>
              </a:buClr>
              <a:buSzPts val="1300"/>
              <a:buFont typeface="Calibri"/>
              <a:buChar char="●"/>
            </a:pPr>
            <a:r>
              <a:rPr b="1" lang="en" sz="1300">
                <a:solidFill>
                  <a:schemeClr val="dk2"/>
                </a:solidFill>
                <a:latin typeface="Calibri"/>
                <a:ea typeface="Calibri"/>
                <a:cs typeface="Calibri"/>
                <a:sym typeface="Calibri"/>
              </a:rPr>
              <a:t>Hongxuan An</a:t>
            </a:r>
            <a:r>
              <a:rPr lang="en" sz="1300">
                <a:solidFill>
                  <a:schemeClr val="dk2"/>
                </a:solidFill>
                <a:latin typeface="Calibri"/>
                <a:ea typeface="Calibri"/>
                <a:cs typeface="Calibri"/>
                <a:sym typeface="Calibri"/>
              </a:rPr>
              <a:t>: Inferential Analysis, Comparative Analysis, RFM Modeling</a:t>
            </a:r>
            <a:endParaRPr sz="1300">
              <a:solidFill>
                <a:schemeClr val="dk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idx="1" type="body"/>
          </p:nvPr>
        </p:nvSpPr>
        <p:spPr>
          <a:xfrm>
            <a:off x="548400" y="1193875"/>
            <a:ext cx="7505700" cy="2448000"/>
          </a:xfrm>
          <a:prstGeom prst="rect">
            <a:avLst/>
          </a:prstGeom>
        </p:spPr>
        <p:txBody>
          <a:bodyPr anchorCtr="0" anchor="t" bIns="91425" lIns="91425" spcFirstLastPara="1" rIns="91425" wrap="square" tIns="91425">
            <a:noAutofit/>
          </a:bodyPr>
          <a:lstStyle/>
          <a:p>
            <a:pPr indent="-361950" lvl="0" marL="457200" rtl="0" algn="l">
              <a:lnSpc>
                <a:spcPct val="95000"/>
              </a:lnSpc>
              <a:spcBef>
                <a:spcPts val="0"/>
              </a:spcBef>
              <a:spcAft>
                <a:spcPts val="0"/>
              </a:spcAft>
              <a:buSzPts val="2100"/>
              <a:buChar char="●"/>
            </a:pPr>
            <a:r>
              <a:rPr b="1" lang="en" sz="2100"/>
              <a:t>Data Overview</a:t>
            </a:r>
            <a:endParaRPr b="1" sz="2100"/>
          </a:p>
          <a:p>
            <a:pPr indent="-361950" lvl="1" marL="914400" rtl="0" algn="l">
              <a:lnSpc>
                <a:spcPct val="95000"/>
              </a:lnSpc>
              <a:spcBef>
                <a:spcPts val="0"/>
              </a:spcBef>
              <a:spcAft>
                <a:spcPts val="0"/>
              </a:spcAft>
              <a:buSzPts val="2100"/>
              <a:buChar char="○"/>
            </a:pPr>
            <a:r>
              <a:rPr lang="en" sz="2100"/>
              <a:t>Data Inspection</a:t>
            </a:r>
            <a:endParaRPr sz="2100"/>
          </a:p>
          <a:p>
            <a:pPr indent="-361950" lvl="1" marL="914400" rtl="0" algn="l">
              <a:lnSpc>
                <a:spcPct val="95000"/>
              </a:lnSpc>
              <a:spcBef>
                <a:spcPts val="0"/>
              </a:spcBef>
              <a:spcAft>
                <a:spcPts val="0"/>
              </a:spcAft>
              <a:buSzPts val="2100"/>
              <a:buChar char="○"/>
            </a:pPr>
            <a:r>
              <a:rPr lang="en" sz="2100"/>
              <a:t>Feature Engineering</a:t>
            </a:r>
            <a:endParaRPr sz="2100"/>
          </a:p>
          <a:p>
            <a:pPr indent="-361950" lvl="0" marL="457200" rtl="0" algn="l">
              <a:lnSpc>
                <a:spcPct val="95000"/>
              </a:lnSpc>
              <a:spcBef>
                <a:spcPts val="0"/>
              </a:spcBef>
              <a:spcAft>
                <a:spcPts val="0"/>
              </a:spcAft>
              <a:buSzPts val="2100"/>
              <a:buChar char="●"/>
            </a:pPr>
            <a:r>
              <a:rPr b="1" lang="en" sz="2100"/>
              <a:t>Exploratory Data Analysis</a:t>
            </a:r>
            <a:r>
              <a:rPr lang="en" sz="2100"/>
              <a:t>: customer &amp; platform</a:t>
            </a:r>
            <a:endParaRPr sz="2100"/>
          </a:p>
          <a:p>
            <a:pPr indent="-361950" lvl="0" marL="457200" rtl="0" algn="l">
              <a:lnSpc>
                <a:spcPct val="95000"/>
              </a:lnSpc>
              <a:spcBef>
                <a:spcPts val="0"/>
              </a:spcBef>
              <a:spcAft>
                <a:spcPts val="0"/>
              </a:spcAft>
              <a:buSzPts val="2100"/>
              <a:buChar char="●"/>
            </a:pPr>
            <a:r>
              <a:rPr b="1" lang="en" sz="2100"/>
              <a:t>Statistical Analysis</a:t>
            </a:r>
            <a:r>
              <a:rPr lang="en" sz="2100"/>
              <a:t>: </a:t>
            </a:r>
            <a:r>
              <a:rPr lang="en" sz="2100"/>
              <a:t>customer purchase preference</a:t>
            </a:r>
            <a:endParaRPr sz="2100"/>
          </a:p>
          <a:p>
            <a:pPr indent="-361950" lvl="0" marL="457200" rtl="0" algn="l">
              <a:lnSpc>
                <a:spcPct val="95000"/>
              </a:lnSpc>
              <a:spcBef>
                <a:spcPts val="0"/>
              </a:spcBef>
              <a:spcAft>
                <a:spcPts val="0"/>
              </a:spcAft>
              <a:buSzPts val="2100"/>
              <a:buChar char="●"/>
            </a:pPr>
            <a:r>
              <a:rPr b="1" lang="en" sz="2100"/>
              <a:t>Customer Segmentation</a:t>
            </a:r>
            <a:endParaRPr b="1" sz="2100"/>
          </a:p>
          <a:p>
            <a:pPr indent="-361950" lvl="1" marL="914400" rtl="0" algn="l">
              <a:lnSpc>
                <a:spcPct val="95000"/>
              </a:lnSpc>
              <a:spcBef>
                <a:spcPts val="0"/>
              </a:spcBef>
              <a:spcAft>
                <a:spcPts val="0"/>
              </a:spcAft>
              <a:buSzPts val="2100"/>
              <a:buChar char="○"/>
            </a:pPr>
            <a:r>
              <a:rPr lang="en" sz="2100"/>
              <a:t>RFM Modeling</a:t>
            </a:r>
            <a:endParaRPr sz="2100"/>
          </a:p>
          <a:p>
            <a:pPr indent="-361950" lvl="1" marL="914400" rtl="0" algn="l">
              <a:lnSpc>
                <a:spcPct val="95000"/>
              </a:lnSpc>
              <a:spcBef>
                <a:spcPts val="0"/>
              </a:spcBef>
              <a:spcAft>
                <a:spcPts val="0"/>
              </a:spcAft>
              <a:buSzPts val="2100"/>
              <a:buChar char="○"/>
            </a:pPr>
            <a:r>
              <a:rPr lang="en" sz="2100"/>
              <a:t>General Segmentation &amp; Profiling</a:t>
            </a:r>
            <a:endParaRPr sz="2100"/>
          </a:p>
          <a:p>
            <a:pPr indent="-361950" lvl="0" marL="457200" rtl="0" algn="l">
              <a:lnSpc>
                <a:spcPct val="95000"/>
              </a:lnSpc>
              <a:spcBef>
                <a:spcPts val="0"/>
              </a:spcBef>
              <a:spcAft>
                <a:spcPts val="0"/>
              </a:spcAft>
              <a:buSzPts val="2100"/>
              <a:buChar char="●"/>
            </a:pPr>
            <a:r>
              <a:rPr b="1" lang="en" sz="2100"/>
              <a:t>Insights &amp; Strategies</a:t>
            </a:r>
            <a:endParaRPr b="1" sz="2100"/>
          </a:p>
        </p:txBody>
      </p:sp>
      <p:sp>
        <p:nvSpPr>
          <p:cNvPr id="170" name="Google Shape;170;p1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1" name="Google Shape;171;p19"/>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Catalogue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Inspection</a:t>
            </a:r>
            <a:endParaRPr/>
          </a:p>
        </p:txBody>
      </p:sp>
      <p:sp>
        <p:nvSpPr>
          <p:cNvPr id="177" name="Google Shape;177;p2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78" name="Google Shape;178;p20"/>
          <p:cNvPicPr preferRelativeResize="0"/>
          <p:nvPr/>
        </p:nvPicPr>
        <p:blipFill>
          <a:blip r:embed="rId3">
            <a:alphaModFix/>
          </a:blip>
          <a:stretch>
            <a:fillRect/>
          </a:stretch>
        </p:blipFill>
        <p:spPr>
          <a:xfrm>
            <a:off x="381000" y="939375"/>
            <a:ext cx="6755026" cy="3997899"/>
          </a:xfrm>
          <a:prstGeom prst="rect">
            <a:avLst/>
          </a:prstGeom>
          <a:noFill/>
          <a:ln>
            <a:noFill/>
          </a:ln>
        </p:spPr>
      </p:pic>
      <p:sp>
        <p:nvSpPr>
          <p:cNvPr id="179" name="Google Shape;179;p20"/>
          <p:cNvSpPr txBox="1"/>
          <p:nvPr/>
        </p:nvSpPr>
        <p:spPr>
          <a:xfrm>
            <a:off x="7168550" y="2202300"/>
            <a:ext cx="1516800" cy="73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Calibri"/>
                <a:ea typeface="Calibri"/>
                <a:cs typeface="Calibri"/>
                <a:sym typeface="Calibri"/>
              </a:rPr>
              <a:t>Database</a:t>
            </a:r>
            <a:endParaRPr b="1" sz="1800">
              <a:solidFill>
                <a:schemeClr val="dk2"/>
              </a:solidFill>
              <a:latin typeface="Calibri"/>
              <a:ea typeface="Calibri"/>
              <a:cs typeface="Calibri"/>
              <a:sym typeface="Calibri"/>
            </a:endParaRPr>
          </a:p>
          <a:p>
            <a:pPr indent="0" lvl="0" marL="0" rtl="0" algn="ctr">
              <a:spcBef>
                <a:spcPts val="0"/>
              </a:spcBef>
              <a:spcAft>
                <a:spcPts val="0"/>
              </a:spcAft>
              <a:buNone/>
            </a:pPr>
            <a:r>
              <a:rPr b="1" lang="en" sz="1800">
                <a:solidFill>
                  <a:schemeClr val="dk2"/>
                </a:solidFill>
                <a:latin typeface="Calibri"/>
                <a:ea typeface="Calibri"/>
                <a:cs typeface="Calibri"/>
                <a:sym typeface="Calibri"/>
              </a:rPr>
              <a:t>Schema</a:t>
            </a:r>
            <a:endParaRPr b="1" sz="18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Inspection</a:t>
            </a:r>
            <a:endParaRPr/>
          </a:p>
        </p:txBody>
      </p:sp>
      <p:sp>
        <p:nvSpPr>
          <p:cNvPr id="185" name="Google Shape;185;p2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6" name="Google Shape;186;p21"/>
          <p:cNvPicPr preferRelativeResize="0"/>
          <p:nvPr/>
        </p:nvPicPr>
        <p:blipFill>
          <a:blip r:embed="rId3">
            <a:alphaModFix/>
          </a:blip>
          <a:stretch>
            <a:fillRect/>
          </a:stretch>
        </p:blipFill>
        <p:spPr>
          <a:xfrm>
            <a:off x="381000" y="895575"/>
            <a:ext cx="7147848" cy="40416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Inspection</a:t>
            </a:r>
            <a:endParaRPr/>
          </a:p>
        </p:txBody>
      </p:sp>
      <p:sp>
        <p:nvSpPr>
          <p:cNvPr id="192" name="Google Shape;192;p2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3" name="Google Shape;193;p22"/>
          <p:cNvPicPr preferRelativeResize="0"/>
          <p:nvPr/>
        </p:nvPicPr>
        <p:blipFill>
          <a:blip r:embed="rId3">
            <a:alphaModFix/>
          </a:blip>
          <a:stretch>
            <a:fillRect/>
          </a:stretch>
        </p:blipFill>
        <p:spPr>
          <a:xfrm>
            <a:off x="274000" y="1100325"/>
            <a:ext cx="6794475" cy="3745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Engineering</a:t>
            </a:r>
            <a:endParaRPr/>
          </a:p>
        </p:txBody>
      </p:sp>
      <p:sp>
        <p:nvSpPr>
          <p:cNvPr id="199" name="Google Shape;199;p2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0" name="Google Shape;200;p23"/>
          <p:cNvSpPr/>
          <p:nvPr/>
        </p:nvSpPr>
        <p:spPr>
          <a:xfrm>
            <a:off x="3055175" y="1223475"/>
            <a:ext cx="2886600" cy="1424400"/>
          </a:xfrm>
          <a:prstGeom prst="roundRect">
            <a:avLst>
              <a:gd fmla="val 16667" name="adj"/>
            </a:avLst>
          </a:prstGeom>
          <a:solidFill>
            <a:schemeClr val="dk1"/>
          </a:solidFill>
          <a:ln cap="flat" cmpd="sng" w="3810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Calibri"/>
                <a:ea typeface="Calibri"/>
                <a:cs typeface="Calibri"/>
                <a:sym typeface="Calibri"/>
              </a:rPr>
              <a:t>Geolocation Processing</a:t>
            </a:r>
            <a:endParaRPr b="1" sz="1800">
              <a:latin typeface="Calibri"/>
              <a:ea typeface="Calibri"/>
              <a:cs typeface="Calibri"/>
              <a:sym typeface="Calibri"/>
            </a:endParaRPr>
          </a:p>
          <a:p>
            <a:pPr indent="0" lvl="0" marL="0" rtl="0" algn="ctr">
              <a:spcBef>
                <a:spcPts val="0"/>
              </a:spcBef>
              <a:spcAft>
                <a:spcPts val="0"/>
              </a:spcAft>
              <a:buNone/>
            </a:pPr>
            <a:r>
              <a:rPr lang="en">
                <a:latin typeface="Calibri"/>
                <a:ea typeface="Calibri"/>
                <a:cs typeface="Calibri"/>
                <a:sym typeface="Calibri"/>
              </a:rPr>
              <a:t>Zip Code</a:t>
            </a:r>
            <a:r>
              <a:rPr lang="en">
                <a:latin typeface="Calibri"/>
                <a:ea typeface="Calibri"/>
                <a:cs typeface="Calibri"/>
                <a:sym typeface="Calibri"/>
              </a:rPr>
              <a:t> Prefix → Lat &amp; Long</a:t>
            </a:r>
            <a:endParaRPr>
              <a:latin typeface="Calibri"/>
              <a:ea typeface="Calibri"/>
              <a:cs typeface="Calibri"/>
              <a:sym typeface="Calibri"/>
            </a:endParaRPr>
          </a:p>
          <a:p>
            <a:pPr indent="-311150" lvl="0" marL="457200" rtl="0" algn="ctr">
              <a:spcBef>
                <a:spcPts val="0"/>
              </a:spcBef>
              <a:spcAft>
                <a:spcPts val="0"/>
              </a:spcAft>
              <a:buClr>
                <a:srgbClr val="888888"/>
              </a:buClr>
              <a:buSzPts val="1300"/>
              <a:buFont typeface="Calibri"/>
              <a:buChar char="●"/>
            </a:pPr>
            <a:r>
              <a:rPr lang="en" sz="1300">
                <a:solidFill>
                  <a:srgbClr val="888888"/>
                </a:solidFill>
                <a:latin typeface="Calibri"/>
                <a:ea typeface="Calibri"/>
                <a:cs typeface="Calibri"/>
                <a:sym typeface="Calibri"/>
              </a:rPr>
              <a:t>Constrain to Brazil</a:t>
            </a:r>
            <a:endParaRPr sz="1300">
              <a:solidFill>
                <a:srgbClr val="888888"/>
              </a:solidFill>
              <a:latin typeface="Calibri"/>
              <a:ea typeface="Calibri"/>
              <a:cs typeface="Calibri"/>
              <a:sym typeface="Calibri"/>
            </a:endParaRPr>
          </a:p>
          <a:p>
            <a:pPr indent="-311150" lvl="0" marL="457200" rtl="0" algn="ctr">
              <a:spcBef>
                <a:spcPts val="0"/>
              </a:spcBef>
              <a:spcAft>
                <a:spcPts val="0"/>
              </a:spcAft>
              <a:buClr>
                <a:srgbClr val="888888"/>
              </a:buClr>
              <a:buSzPts val="1300"/>
              <a:buFont typeface="Calibri"/>
              <a:buChar char="●"/>
            </a:pPr>
            <a:r>
              <a:rPr lang="en" sz="1300">
                <a:solidFill>
                  <a:srgbClr val="888888"/>
                </a:solidFill>
                <a:latin typeface="Calibri"/>
                <a:ea typeface="Calibri"/>
                <a:cs typeface="Calibri"/>
                <a:sym typeface="Calibri"/>
              </a:rPr>
              <a:t>Group into states</a:t>
            </a:r>
            <a:endParaRPr sz="1300">
              <a:solidFill>
                <a:srgbClr val="888888"/>
              </a:solidFill>
              <a:latin typeface="Calibri"/>
              <a:ea typeface="Calibri"/>
              <a:cs typeface="Calibri"/>
              <a:sym typeface="Calibri"/>
            </a:endParaRPr>
          </a:p>
        </p:txBody>
      </p:sp>
      <p:sp>
        <p:nvSpPr>
          <p:cNvPr id="201" name="Google Shape;201;p23"/>
          <p:cNvSpPr/>
          <p:nvPr/>
        </p:nvSpPr>
        <p:spPr>
          <a:xfrm>
            <a:off x="3055175" y="3128475"/>
            <a:ext cx="2886600" cy="1424400"/>
          </a:xfrm>
          <a:prstGeom prst="roundRect">
            <a:avLst>
              <a:gd fmla="val 16667" name="adj"/>
            </a:avLst>
          </a:prstGeom>
          <a:solidFill>
            <a:schemeClr val="dk1"/>
          </a:solidFill>
          <a:ln cap="flat" cmpd="sng" w="3810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Calibri"/>
                <a:ea typeface="Calibri"/>
                <a:cs typeface="Calibri"/>
                <a:sym typeface="Calibri"/>
              </a:rPr>
              <a:t>Timestamp Processing</a:t>
            </a:r>
            <a:endParaRPr b="1" sz="1800">
              <a:latin typeface="Calibri"/>
              <a:ea typeface="Calibri"/>
              <a:cs typeface="Calibri"/>
              <a:sym typeface="Calibri"/>
            </a:endParaRPr>
          </a:p>
          <a:p>
            <a:pPr indent="0" lvl="0" marL="0" rtl="0" algn="ctr">
              <a:spcBef>
                <a:spcPts val="0"/>
              </a:spcBef>
              <a:spcAft>
                <a:spcPts val="0"/>
              </a:spcAft>
              <a:buNone/>
            </a:pPr>
            <a:r>
              <a:rPr lang="en">
                <a:latin typeface="Calibri"/>
                <a:ea typeface="Calibri"/>
                <a:cs typeface="Calibri"/>
                <a:sym typeface="Calibri"/>
              </a:rPr>
              <a:t>Extract time series features</a:t>
            </a:r>
            <a:endParaRPr>
              <a:latin typeface="Calibri"/>
              <a:ea typeface="Calibri"/>
              <a:cs typeface="Calibri"/>
              <a:sym typeface="Calibri"/>
            </a:endParaRPr>
          </a:p>
          <a:p>
            <a:pPr indent="0" lvl="0" marL="0" rtl="0" algn="l">
              <a:spcBef>
                <a:spcPts val="0"/>
              </a:spcBef>
              <a:spcAft>
                <a:spcPts val="0"/>
              </a:spcAft>
              <a:buNone/>
            </a:pPr>
            <a:r>
              <a:rPr lang="en" sz="1300">
                <a:solidFill>
                  <a:srgbClr val="888888"/>
                </a:solidFill>
                <a:latin typeface="Calibri"/>
                <a:ea typeface="Calibri"/>
                <a:cs typeface="Calibri"/>
                <a:sym typeface="Calibri"/>
              </a:rPr>
              <a:t>        year, month, dayofweek, hour</a:t>
            </a:r>
            <a:endParaRPr>
              <a:latin typeface="Calibri"/>
              <a:ea typeface="Calibri"/>
              <a:cs typeface="Calibri"/>
              <a:sym typeface="Calibri"/>
            </a:endParaRPr>
          </a:p>
        </p:txBody>
      </p:sp>
      <p:cxnSp>
        <p:nvCxnSpPr>
          <p:cNvPr id="202" name="Google Shape;202;p23"/>
          <p:cNvCxnSpPr>
            <a:stCxn id="200" idx="3"/>
          </p:cNvCxnSpPr>
          <p:nvPr/>
        </p:nvCxnSpPr>
        <p:spPr>
          <a:xfrm flipH="1" rot="10800000">
            <a:off x="5941775" y="1932675"/>
            <a:ext cx="831600" cy="3000"/>
          </a:xfrm>
          <a:prstGeom prst="straightConnector1">
            <a:avLst/>
          </a:prstGeom>
          <a:noFill/>
          <a:ln cap="flat" cmpd="sng" w="38100">
            <a:solidFill>
              <a:srgbClr val="FFCB0B"/>
            </a:solidFill>
            <a:prstDash val="solid"/>
            <a:round/>
            <a:headEnd len="med" w="med" type="none"/>
            <a:tailEnd len="med" w="med" type="none"/>
          </a:ln>
        </p:spPr>
      </p:cxnSp>
      <p:cxnSp>
        <p:nvCxnSpPr>
          <p:cNvPr id="203" name="Google Shape;203;p23"/>
          <p:cNvCxnSpPr/>
          <p:nvPr/>
        </p:nvCxnSpPr>
        <p:spPr>
          <a:xfrm flipH="1" rot="10800000">
            <a:off x="5941775" y="3839175"/>
            <a:ext cx="831600" cy="3000"/>
          </a:xfrm>
          <a:prstGeom prst="straightConnector1">
            <a:avLst/>
          </a:prstGeom>
          <a:noFill/>
          <a:ln cap="flat" cmpd="sng" w="38100">
            <a:solidFill>
              <a:srgbClr val="FFCB0B"/>
            </a:solidFill>
            <a:prstDash val="solid"/>
            <a:round/>
            <a:headEnd len="med" w="med" type="none"/>
            <a:tailEnd len="med" w="med" type="none"/>
          </a:ln>
        </p:spPr>
      </p:cxnSp>
      <p:cxnSp>
        <p:nvCxnSpPr>
          <p:cNvPr id="204" name="Google Shape;204;p23"/>
          <p:cNvCxnSpPr/>
          <p:nvPr/>
        </p:nvCxnSpPr>
        <p:spPr>
          <a:xfrm>
            <a:off x="6773375" y="1917275"/>
            <a:ext cx="15600" cy="1940400"/>
          </a:xfrm>
          <a:prstGeom prst="straightConnector1">
            <a:avLst/>
          </a:prstGeom>
          <a:noFill/>
          <a:ln cap="flat" cmpd="sng" w="38100">
            <a:solidFill>
              <a:srgbClr val="FFCB0B"/>
            </a:solidFill>
            <a:prstDash val="solid"/>
            <a:round/>
            <a:headEnd len="med" w="med" type="none"/>
            <a:tailEnd len="med" w="med" type="none"/>
          </a:ln>
        </p:spPr>
      </p:cxnSp>
      <p:cxnSp>
        <p:nvCxnSpPr>
          <p:cNvPr id="205" name="Google Shape;205;p23"/>
          <p:cNvCxnSpPr/>
          <p:nvPr/>
        </p:nvCxnSpPr>
        <p:spPr>
          <a:xfrm>
            <a:off x="6796525" y="2925875"/>
            <a:ext cx="667500" cy="2700"/>
          </a:xfrm>
          <a:prstGeom prst="straightConnector1">
            <a:avLst/>
          </a:prstGeom>
          <a:noFill/>
          <a:ln cap="flat" cmpd="sng" w="38100">
            <a:solidFill>
              <a:srgbClr val="FFCB0B"/>
            </a:solidFill>
            <a:prstDash val="solid"/>
            <a:round/>
            <a:headEnd len="med" w="med" type="none"/>
            <a:tailEnd len="med" w="med" type="none"/>
          </a:ln>
        </p:spPr>
      </p:cxnSp>
      <p:sp>
        <p:nvSpPr>
          <p:cNvPr id="206" name="Google Shape;206;p23"/>
          <p:cNvSpPr/>
          <p:nvPr/>
        </p:nvSpPr>
        <p:spPr>
          <a:xfrm>
            <a:off x="591275" y="1456875"/>
            <a:ext cx="1632300" cy="954600"/>
          </a:xfrm>
          <a:prstGeom prst="roundRect">
            <a:avLst>
              <a:gd fmla="val 16667" name="adj"/>
            </a:avLst>
          </a:prstGeom>
          <a:solidFill>
            <a:schemeClr val="dk1"/>
          </a:solidFill>
          <a:ln cap="flat" cmpd="sng" w="3810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latin typeface="Calibri"/>
                <a:ea typeface="Calibri"/>
                <a:cs typeface="Calibri"/>
                <a:sym typeface="Calibri"/>
              </a:rPr>
              <a:t>Customer</a:t>
            </a:r>
            <a:endParaRPr b="1" sz="1600">
              <a:latin typeface="Calibri"/>
              <a:ea typeface="Calibri"/>
              <a:cs typeface="Calibri"/>
              <a:sym typeface="Calibri"/>
            </a:endParaRPr>
          </a:p>
          <a:p>
            <a:pPr indent="0" lvl="0" marL="0" rtl="0" algn="ctr">
              <a:spcBef>
                <a:spcPts val="0"/>
              </a:spcBef>
              <a:spcAft>
                <a:spcPts val="0"/>
              </a:spcAft>
              <a:buNone/>
            </a:pPr>
            <a:r>
              <a:rPr b="1" lang="en" sz="1600">
                <a:latin typeface="Calibri"/>
                <a:ea typeface="Calibri"/>
                <a:cs typeface="Calibri"/>
                <a:sym typeface="Calibri"/>
              </a:rPr>
              <a:t>Geolocation Distribution</a:t>
            </a:r>
            <a:endParaRPr b="1" sz="1600">
              <a:latin typeface="Calibri"/>
              <a:ea typeface="Calibri"/>
              <a:cs typeface="Calibri"/>
              <a:sym typeface="Calibri"/>
            </a:endParaRPr>
          </a:p>
        </p:txBody>
      </p:sp>
      <p:sp>
        <p:nvSpPr>
          <p:cNvPr id="207" name="Google Shape;207;p23"/>
          <p:cNvSpPr/>
          <p:nvPr/>
        </p:nvSpPr>
        <p:spPr>
          <a:xfrm>
            <a:off x="616000" y="3439575"/>
            <a:ext cx="1632300" cy="954600"/>
          </a:xfrm>
          <a:prstGeom prst="roundRect">
            <a:avLst>
              <a:gd fmla="val 16667" name="adj"/>
            </a:avLst>
          </a:prstGeom>
          <a:solidFill>
            <a:schemeClr val="dk1"/>
          </a:solidFill>
          <a:ln cap="flat" cmpd="sng" w="3810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latin typeface="Calibri"/>
                <a:ea typeface="Calibri"/>
                <a:cs typeface="Calibri"/>
                <a:sym typeface="Calibri"/>
              </a:rPr>
              <a:t>Order</a:t>
            </a:r>
            <a:endParaRPr b="1" sz="1600">
              <a:latin typeface="Calibri"/>
              <a:ea typeface="Calibri"/>
              <a:cs typeface="Calibri"/>
              <a:sym typeface="Calibri"/>
            </a:endParaRPr>
          </a:p>
          <a:p>
            <a:pPr indent="0" lvl="0" marL="0" rtl="0" algn="ctr">
              <a:spcBef>
                <a:spcPts val="0"/>
              </a:spcBef>
              <a:spcAft>
                <a:spcPts val="0"/>
              </a:spcAft>
              <a:buNone/>
            </a:pPr>
            <a:r>
              <a:rPr b="1" lang="en" sz="1600">
                <a:latin typeface="Calibri"/>
                <a:ea typeface="Calibri"/>
                <a:cs typeface="Calibri"/>
                <a:sym typeface="Calibri"/>
              </a:rPr>
              <a:t>Purchase</a:t>
            </a:r>
            <a:endParaRPr b="1" sz="1600">
              <a:latin typeface="Calibri"/>
              <a:ea typeface="Calibri"/>
              <a:cs typeface="Calibri"/>
              <a:sym typeface="Calibri"/>
            </a:endParaRPr>
          </a:p>
          <a:p>
            <a:pPr indent="0" lvl="0" marL="0" rtl="0" algn="ctr">
              <a:spcBef>
                <a:spcPts val="0"/>
              </a:spcBef>
              <a:spcAft>
                <a:spcPts val="0"/>
              </a:spcAft>
              <a:buNone/>
            </a:pPr>
            <a:r>
              <a:rPr b="1" lang="en" sz="1600">
                <a:latin typeface="Calibri"/>
                <a:ea typeface="Calibri"/>
                <a:cs typeface="Calibri"/>
                <a:sym typeface="Calibri"/>
              </a:rPr>
              <a:t>Time</a:t>
            </a:r>
            <a:endParaRPr b="1" sz="1600">
              <a:latin typeface="Calibri"/>
              <a:ea typeface="Calibri"/>
              <a:cs typeface="Calibri"/>
              <a:sym typeface="Calibri"/>
            </a:endParaRPr>
          </a:p>
        </p:txBody>
      </p:sp>
      <p:sp>
        <p:nvSpPr>
          <p:cNvPr id="208" name="Google Shape;208;p23"/>
          <p:cNvSpPr/>
          <p:nvPr/>
        </p:nvSpPr>
        <p:spPr>
          <a:xfrm>
            <a:off x="7471775" y="2419025"/>
            <a:ext cx="1280700" cy="1016400"/>
          </a:xfrm>
          <a:prstGeom prst="roundRect">
            <a:avLst>
              <a:gd fmla="val 16667" name="adj"/>
            </a:avLst>
          </a:prstGeom>
          <a:solidFill>
            <a:schemeClr val="dk1"/>
          </a:solidFill>
          <a:ln cap="flat" cmpd="sng" w="38100">
            <a:solidFill>
              <a:srgbClr val="FFCB0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Calibri"/>
                <a:ea typeface="Calibri"/>
                <a:cs typeface="Calibri"/>
                <a:sym typeface="Calibri"/>
              </a:rPr>
              <a:t>Merge</a:t>
            </a:r>
            <a:endParaRPr b="1" sz="1800">
              <a:latin typeface="Calibri"/>
              <a:ea typeface="Calibri"/>
              <a:cs typeface="Calibri"/>
              <a:sym typeface="Calibri"/>
            </a:endParaRPr>
          </a:p>
          <a:p>
            <a:pPr indent="0" lvl="0" marL="0" rtl="0" algn="ctr">
              <a:spcBef>
                <a:spcPts val="0"/>
              </a:spcBef>
              <a:spcAft>
                <a:spcPts val="0"/>
              </a:spcAft>
              <a:buNone/>
            </a:pPr>
            <a:r>
              <a:rPr b="1" lang="en" sz="1800">
                <a:latin typeface="Calibri"/>
                <a:ea typeface="Calibri"/>
                <a:cs typeface="Calibri"/>
                <a:sym typeface="Calibri"/>
              </a:rPr>
              <a:t>Datasets</a:t>
            </a:r>
            <a:endParaRPr b="1" sz="1800">
              <a:latin typeface="Calibri"/>
              <a:ea typeface="Calibri"/>
              <a:cs typeface="Calibri"/>
              <a:sym typeface="Calibri"/>
            </a:endParaRPr>
          </a:p>
        </p:txBody>
      </p:sp>
      <p:cxnSp>
        <p:nvCxnSpPr>
          <p:cNvPr id="209" name="Google Shape;209;p23"/>
          <p:cNvCxnSpPr>
            <a:stCxn id="206" idx="3"/>
            <a:endCxn id="200" idx="1"/>
          </p:cNvCxnSpPr>
          <p:nvPr/>
        </p:nvCxnSpPr>
        <p:spPr>
          <a:xfrm>
            <a:off x="2223575" y="1934175"/>
            <a:ext cx="831600" cy="1500"/>
          </a:xfrm>
          <a:prstGeom prst="straightConnector1">
            <a:avLst/>
          </a:prstGeom>
          <a:noFill/>
          <a:ln cap="flat" cmpd="sng" w="38100">
            <a:solidFill>
              <a:srgbClr val="FFCB0B"/>
            </a:solidFill>
            <a:prstDash val="solid"/>
            <a:round/>
            <a:headEnd len="med" w="med" type="none"/>
            <a:tailEnd len="med" w="med" type="none"/>
          </a:ln>
        </p:spPr>
      </p:cxnSp>
      <p:cxnSp>
        <p:nvCxnSpPr>
          <p:cNvPr id="210" name="Google Shape;210;p23"/>
          <p:cNvCxnSpPr/>
          <p:nvPr/>
        </p:nvCxnSpPr>
        <p:spPr>
          <a:xfrm>
            <a:off x="2223575" y="3916125"/>
            <a:ext cx="831600" cy="1500"/>
          </a:xfrm>
          <a:prstGeom prst="straightConnector1">
            <a:avLst/>
          </a:prstGeom>
          <a:noFill/>
          <a:ln cap="flat" cmpd="sng" w="38100">
            <a:solidFill>
              <a:srgbClr val="FFCB0B"/>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ph type="title"/>
          </p:nvPr>
        </p:nvSpPr>
        <p:spPr>
          <a:xfrm>
            <a:off x="470250" y="298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Engineering</a:t>
            </a:r>
            <a:endParaRPr/>
          </a:p>
        </p:txBody>
      </p:sp>
      <p:pic>
        <p:nvPicPr>
          <p:cNvPr id="216" name="Google Shape;216;p24"/>
          <p:cNvPicPr preferRelativeResize="0"/>
          <p:nvPr/>
        </p:nvPicPr>
        <p:blipFill>
          <a:blip r:embed="rId3">
            <a:alphaModFix/>
          </a:blip>
          <a:stretch>
            <a:fillRect/>
          </a:stretch>
        </p:blipFill>
        <p:spPr>
          <a:xfrm>
            <a:off x="457200" y="871725"/>
            <a:ext cx="6581248" cy="39780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